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528" r:id="rId1"/>
  </p:sldMasterIdLst>
  <p:notesMasterIdLst>
    <p:notesMasterId r:id="rId77"/>
  </p:notesMasterIdLst>
  <p:handoutMasterIdLst>
    <p:handoutMasterId r:id="rId78"/>
  </p:handoutMasterIdLst>
  <p:sldIdLst>
    <p:sldId id="605" r:id="rId2"/>
    <p:sldId id="606" r:id="rId3"/>
    <p:sldId id="604" r:id="rId4"/>
    <p:sldId id="456" r:id="rId5"/>
    <p:sldId id="607" r:id="rId6"/>
    <p:sldId id="608" r:id="rId7"/>
    <p:sldId id="609" r:id="rId8"/>
    <p:sldId id="561" r:id="rId9"/>
    <p:sldId id="610" r:id="rId10"/>
    <p:sldId id="601" r:id="rId11"/>
    <p:sldId id="602" r:id="rId12"/>
    <p:sldId id="611" r:id="rId13"/>
    <p:sldId id="612" r:id="rId14"/>
    <p:sldId id="613" r:id="rId15"/>
    <p:sldId id="614" r:id="rId16"/>
    <p:sldId id="615" r:id="rId17"/>
    <p:sldId id="616" r:id="rId18"/>
    <p:sldId id="617" r:id="rId19"/>
    <p:sldId id="618" r:id="rId20"/>
    <p:sldId id="619" r:id="rId21"/>
    <p:sldId id="620" r:id="rId22"/>
    <p:sldId id="621" r:id="rId23"/>
    <p:sldId id="622" r:id="rId24"/>
    <p:sldId id="623" r:id="rId25"/>
    <p:sldId id="624" r:id="rId26"/>
    <p:sldId id="625" r:id="rId27"/>
    <p:sldId id="626" r:id="rId28"/>
    <p:sldId id="627" r:id="rId29"/>
    <p:sldId id="628" r:id="rId30"/>
    <p:sldId id="629" r:id="rId31"/>
    <p:sldId id="630" r:id="rId32"/>
    <p:sldId id="631" r:id="rId33"/>
    <p:sldId id="632" r:id="rId34"/>
    <p:sldId id="633" r:id="rId35"/>
    <p:sldId id="634" r:id="rId36"/>
    <p:sldId id="635" r:id="rId37"/>
    <p:sldId id="636" r:id="rId38"/>
    <p:sldId id="637" r:id="rId39"/>
    <p:sldId id="638" r:id="rId40"/>
    <p:sldId id="639" r:id="rId41"/>
    <p:sldId id="640" r:id="rId42"/>
    <p:sldId id="641" r:id="rId43"/>
    <p:sldId id="588" r:id="rId44"/>
    <p:sldId id="642" r:id="rId45"/>
    <p:sldId id="643" r:id="rId46"/>
    <p:sldId id="644" r:id="rId47"/>
    <p:sldId id="540" r:id="rId48"/>
    <p:sldId id="541" r:id="rId49"/>
    <p:sldId id="542" r:id="rId50"/>
    <p:sldId id="645" r:id="rId51"/>
    <p:sldId id="543" r:id="rId52"/>
    <p:sldId id="544" r:id="rId53"/>
    <p:sldId id="545" r:id="rId54"/>
    <p:sldId id="546" r:id="rId55"/>
    <p:sldId id="547" r:id="rId56"/>
    <p:sldId id="548" r:id="rId57"/>
    <p:sldId id="549" r:id="rId58"/>
    <p:sldId id="550" r:id="rId59"/>
    <p:sldId id="551" r:id="rId60"/>
    <p:sldId id="552" r:id="rId61"/>
    <p:sldId id="553" r:id="rId62"/>
    <p:sldId id="554" r:id="rId63"/>
    <p:sldId id="557" r:id="rId64"/>
    <p:sldId id="646" r:id="rId65"/>
    <p:sldId id="575" r:id="rId66"/>
    <p:sldId id="647" r:id="rId67"/>
    <p:sldId id="648" r:id="rId68"/>
    <p:sldId id="649" r:id="rId69"/>
    <p:sldId id="650" r:id="rId70"/>
    <p:sldId id="523" r:id="rId71"/>
    <p:sldId id="524" r:id="rId72"/>
    <p:sldId id="651" r:id="rId73"/>
    <p:sldId id="652" r:id="rId74"/>
    <p:sldId id="653" r:id="rId75"/>
    <p:sldId id="654" r:id="rId76"/>
  </p:sldIdLst>
  <p:sldSz cx="9144000" cy="6858000" type="screen4x3"/>
  <p:notesSz cx="10018713" cy="6888163"/>
  <p:defaultTextStyle>
    <a:defPPr>
      <a:defRPr lang="es-CO"/>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8" userDrawn="1">
          <p15:clr>
            <a:srgbClr val="A4A3A4"/>
          </p15:clr>
        </p15:guide>
        <p15:guide id="2" pos="315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E1491F"/>
    <a:srgbClr val="FF6600"/>
    <a:srgbClr val="FFF2BD"/>
    <a:srgbClr val="800000"/>
    <a:srgbClr val="0066CC"/>
    <a:srgbClr val="0033CC"/>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4424" autoAdjust="0"/>
  </p:normalViewPr>
  <p:slideViewPr>
    <p:cSldViewPr>
      <p:cViewPr varScale="1">
        <p:scale>
          <a:sx n="70" d="100"/>
          <a:sy n="70" d="100"/>
        </p:scale>
        <p:origin x="1302" y="7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1284"/>
    </p:cViewPr>
  </p:sorterViewPr>
  <p:notesViewPr>
    <p:cSldViewPr>
      <p:cViewPr varScale="1">
        <p:scale>
          <a:sx n="50" d="100"/>
          <a:sy n="50" d="100"/>
        </p:scale>
        <p:origin x="-1908" y="-102"/>
      </p:cViewPr>
      <p:guideLst>
        <p:guide orient="horz" pos="2168"/>
        <p:guide pos="3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B117E-7E0C-4DDA-9E05-37189FC46D87}"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s-CO"/>
        </a:p>
      </dgm:t>
    </dgm:pt>
    <dgm:pt modelId="{27F8D0A0-AE78-4644-AABC-A22F667FF948}">
      <dgm:prSet phldrT="[Texto]" custT="1"/>
      <dgm:spPr/>
      <dgm:t>
        <a:bodyPr/>
        <a:lstStyle/>
        <a:p>
          <a:pPr algn="just"/>
          <a:r>
            <a:rPr lang="es-CO" sz="1600" b="1" i="0" u="none" strike="noStrike" dirty="0">
              <a:effectLst/>
              <a:latin typeface="Century Gothic" panose="020B0502020202020204" pitchFamily="34" charset="0"/>
            </a:rPr>
            <a:t>Lograr la suficiencia financiera optimizando los costos y gastos operativos de la empresa</a:t>
          </a:r>
          <a:endParaRPr lang="es-CO" sz="1600" dirty="0">
            <a:latin typeface="Century Gothic" panose="020B0502020202020204" pitchFamily="34" charset="0"/>
          </a:endParaRPr>
        </a:p>
      </dgm:t>
    </dgm:pt>
    <dgm:pt modelId="{9DADE900-6683-4E54-942E-C9E2BA04C570}" type="parTrans" cxnId="{45F0F009-31EE-48CB-893F-01DF7EACD17C}">
      <dgm:prSet/>
      <dgm:spPr/>
      <dgm:t>
        <a:bodyPr/>
        <a:lstStyle/>
        <a:p>
          <a:endParaRPr lang="es-CO" sz="1600">
            <a:solidFill>
              <a:schemeClr val="tx2"/>
            </a:solidFill>
            <a:latin typeface="Century Gothic" panose="020B0502020202020204" pitchFamily="34" charset="0"/>
          </a:endParaRPr>
        </a:p>
      </dgm:t>
    </dgm:pt>
    <dgm:pt modelId="{36D2F849-4DE5-473F-B035-49BA15DC99AD}" type="sibTrans" cxnId="{45F0F009-31EE-48CB-893F-01DF7EACD17C}">
      <dgm:prSet/>
      <dgm:spPr/>
      <dgm:t>
        <a:bodyPr/>
        <a:lstStyle/>
        <a:p>
          <a:endParaRPr lang="es-CO" sz="1600">
            <a:solidFill>
              <a:schemeClr val="tx2"/>
            </a:solidFill>
            <a:latin typeface="Century Gothic" panose="020B0502020202020204" pitchFamily="34" charset="0"/>
          </a:endParaRPr>
        </a:p>
      </dgm:t>
    </dgm:pt>
    <dgm:pt modelId="{812DCF5D-9C4C-44E2-9712-50A2FCC717C2}">
      <dgm:prSet phldrT="[Texto]" custT="1"/>
      <dgm:spPr/>
      <dgm:t>
        <a:bodyPr/>
        <a:lstStyle/>
        <a:p>
          <a:r>
            <a:rPr lang="es-CO" sz="1600" b="1" i="0" u="none" strike="noStrike" dirty="0">
              <a:effectLst/>
              <a:latin typeface="Century Gothic" panose="020B0502020202020204" pitchFamily="34" charset="0"/>
            </a:rPr>
            <a:t>Lograr la satisfacción del cliente</a:t>
          </a:r>
          <a:endParaRPr lang="es-CO" sz="1600" dirty="0">
            <a:latin typeface="Century Gothic" panose="020B0502020202020204" pitchFamily="34" charset="0"/>
          </a:endParaRPr>
        </a:p>
      </dgm:t>
    </dgm:pt>
    <dgm:pt modelId="{67E7B28B-8463-4D84-AA31-49A3F78DAEB1}" type="parTrans" cxnId="{B66B45C4-57F8-4BAC-8604-E692A21ECF07}">
      <dgm:prSet/>
      <dgm:spPr/>
      <dgm:t>
        <a:bodyPr/>
        <a:lstStyle/>
        <a:p>
          <a:endParaRPr lang="es-CO" sz="1600">
            <a:solidFill>
              <a:schemeClr val="tx2"/>
            </a:solidFill>
            <a:latin typeface="Century Gothic" panose="020B0502020202020204" pitchFamily="34" charset="0"/>
          </a:endParaRPr>
        </a:p>
      </dgm:t>
    </dgm:pt>
    <dgm:pt modelId="{C03A5A86-733B-46A6-8FA0-AA02FA4D0570}" type="sibTrans" cxnId="{B66B45C4-57F8-4BAC-8604-E692A21ECF07}">
      <dgm:prSet/>
      <dgm:spPr/>
      <dgm:t>
        <a:bodyPr/>
        <a:lstStyle/>
        <a:p>
          <a:endParaRPr lang="es-CO" sz="1600">
            <a:solidFill>
              <a:schemeClr val="tx2"/>
            </a:solidFill>
            <a:latin typeface="Century Gothic" panose="020B0502020202020204" pitchFamily="34" charset="0"/>
          </a:endParaRPr>
        </a:p>
      </dgm:t>
    </dgm:pt>
    <dgm:pt modelId="{80CD64CF-56BA-40B7-B520-63C41AB045CA}">
      <dgm:prSet phldrT="[Texto]" custT="1"/>
      <dgm:spPr/>
      <dgm:t>
        <a:bodyPr/>
        <a:lstStyle/>
        <a:p>
          <a:pPr algn="just"/>
          <a:r>
            <a:rPr lang="es-CO" sz="1600" b="1" i="0" u="none" strike="noStrike" dirty="0">
              <a:effectLst/>
              <a:latin typeface="Century Gothic" panose="020B0502020202020204" pitchFamily="34" charset="0"/>
            </a:rPr>
            <a:t>Mejorar continuamente los procesos conservando el medio ambiente, la salud y seguridad industrial</a:t>
          </a:r>
          <a:endParaRPr lang="es-CO" sz="1600" dirty="0">
            <a:latin typeface="Century Gothic" panose="020B0502020202020204" pitchFamily="34" charset="0"/>
          </a:endParaRPr>
        </a:p>
      </dgm:t>
    </dgm:pt>
    <dgm:pt modelId="{39255888-C6BB-4842-9B23-27D87029E371}" type="parTrans" cxnId="{5EA8ED59-93F3-40C4-96B4-687D6335F71E}">
      <dgm:prSet/>
      <dgm:spPr/>
      <dgm:t>
        <a:bodyPr/>
        <a:lstStyle/>
        <a:p>
          <a:endParaRPr lang="es-CO" sz="1600">
            <a:solidFill>
              <a:schemeClr val="tx2"/>
            </a:solidFill>
            <a:latin typeface="Century Gothic" panose="020B0502020202020204" pitchFamily="34" charset="0"/>
          </a:endParaRPr>
        </a:p>
      </dgm:t>
    </dgm:pt>
    <dgm:pt modelId="{16E72067-272F-4955-956D-9B355B99E02F}" type="sibTrans" cxnId="{5EA8ED59-93F3-40C4-96B4-687D6335F71E}">
      <dgm:prSet/>
      <dgm:spPr/>
      <dgm:t>
        <a:bodyPr/>
        <a:lstStyle/>
        <a:p>
          <a:endParaRPr lang="es-CO" sz="1600">
            <a:solidFill>
              <a:schemeClr val="tx2"/>
            </a:solidFill>
            <a:latin typeface="Century Gothic" panose="020B0502020202020204" pitchFamily="34" charset="0"/>
          </a:endParaRPr>
        </a:p>
      </dgm:t>
    </dgm:pt>
    <dgm:pt modelId="{A2269C0F-0AF3-4D00-B644-493E74E436AD}">
      <dgm:prSet custT="1"/>
      <dgm:spPr/>
      <dgm:t>
        <a:bodyPr/>
        <a:lstStyle/>
        <a:p>
          <a:r>
            <a:rPr lang="es-CO" sz="1600" b="1" i="0" u="none" strike="noStrike" dirty="0">
              <a:effectLst/>
              <a:latin typeface="Century Gothic" panose="020B0502020202020204" pitchFamily="34" charset="0"/>
            </a:rPr>
            <a:t>Garantizar el cumplimiento de los requisitos legales de SST y ambientales y otros que voluntariamente adopte a la empresa</a:t>
          </a:r>
          <a:endParaRPr lang="es-CO" sz="1600" dirty="0">
            <a:latin typeface="Century Gothic" panose="020B0502020202020204" pitchFamily="34" charset="0"/>
          </a:endParaRPr>
        </a:p>
      </dgm:t>
    </dgm:pt>
    <dgm:pt modelId="{3E8B8980-0225-46F1-938B-805A4A600712}" type="parTrans" cxnId="{25A3E13F-097A-40E3-84F1-4263A491558D}">
      <dgm:prSet/>
      <dgm:spPr/>
      <dgm:t>
        <a:bodyPr/>
        <a:lstStyle/>
        <a:p>
          <a:endParaRPr lang="es-CO" sz="1600">
            <a:solidFill>
              <a:schemeClr val="tx2"/>
            </a:solidFill>
            <a:latin typeface="Century Gothic" panose="020B0502020202020204" pitchFamily="34" charset="0"/>
          </a:endParaRPr>
        </a:p>
      </dgm:t>
    </dgm:pt>
    <dgm:pt modelId="{11551C3B-4633-4A74-9FC1-5DB21DE2B5DA}" type="sibTrans" cxnId="{25A3E13F-097A-40E3-84F1-4263A491558D}">
      <dgm:prSet/>
      <dgm:spPr/>
      <dgm:t>
        <a:bodyPr/>
        <a:lstStyle/>
        <a:p>
          <a:endParaRPr lang="es-CO" sz="1600">
            <a:solidFill>
              <a:schemeClr val="tx2"/>
            </a:solidFill>
            <a:latin typeface="Century Gothic" panose="020B0502020202020204" pitchFamily="34" charset="0"/>
          </a:endParaRPr>
        </a:p>
      </dgm:t>
    </dgm:pt>
    <dgm:pt modelId="{5DD08190-9839-45F8-AE1D-EE760C34139D}">
      <dgm:prSet custT="1"/>
      <dgm:spPr/>
      <dgm:t>
        <a:bodyPr/>
        <a:lstStyle/>
        <a:p>
          <a:pPr algn="just"/>
          <a:r>
            <a:rPr lang="es-CO" sz="1600" b="1" i="0" u="none" strike="noStrike" dirty="0">
              <a:effectLst/>
              <a:latin typeface="Century Gothic" panose="020B0502020202020204" pitchFamily="34" charset="0"/>
            </a:rPr>
            <a:t>Mantener en condiciones óptimas la tecnología con que se dispone logrando su máximo aprovechamiento</a:t>
          </a:r>
          <a:endParaRPr lang="es-CO" sz="1600" dirty="0">
            <a:latin typeface="Century Gothic" panose="020B0502020202020204" pitchFamily="34" charset="0"/>
          </a:endParaRPr>
        </a:p>
      </dgm:t>
    </dgm:pt>
    <dgm:pt modelId="{3F536DF6-1C44-49DC-B550-02AB3E9616FB}" type="parTrans" cxnId="{E033F084-F317-442B-8F9A-D19225E37F46}">
      <dgm:prSet/>
      <dgm:spPr/>
      <dgm:t>
        <a:bodyPr/>
        <a:lstStyle/>
        <a:p>
          <a:endParaRPr lang="es-CO" sz="1600">
            <a:solidFill>
              <a:schemeClr val="tx2"/>
            </a:solidFill>
            <a:latin typeface="Century Gothic" panose="020B0502020202020204" pitchFamily="34" charset="0"/>
          </a:endParaRPr>
        </a:p>
      </dgm:t>
    </dgm:pt>
    <dgm:pt modelId="{86EE20ED-0E76-44EA-A0F2-0ECB66FFA2D8}" type="sibTrans" cxnId="{E033F084-F317-442B-8F9A-D19225E37F46}">
      <dgm:prSet/>
      <dgm:spPr/>
      <dgm:t>
        <a:bodyPr/>
        <a:lstStyle/>
        <a:p>
          <a:endParaRPr lang="es-CO" sz="1600">
            <a:solidFill>
              <a:schemeClr val="tx2"/>
            </a:solidFill>
            <a:latin typeface="Century Gothic" panose="020B0502020202020204" pitchFamily="34" charset="0"/>
          </a:endParaRPr>
        </a:p>
      </dgm:t>
    </dgm:pt>
    <dgm:pt modelId="{67241742-0A78-4AA3-8E38-030260880C2E}">
      <dgm:prSet custT="1"/>
      <dgm:spPr/>
      <dgm:t>
        <a:bodyPr/>
        <a:lstStyle/>
        <a:p>
          <a:pPr algn="just"/>
          <a:r>
            <a:rPr lang="es-CO" sz="1600" b="1" i="0" u="none" strike="noStrike" dirty="0">
              <a:effectLst/>
              <a:latin typeface="Century Gothic" panose="020B0502020202020204" pitchFamily="34" charset="0"/>
            </a:rPr>
            <a:t>Capacitar y motivar al recurso humano estableciendo condiciones de trabajo seguro</a:t>
          </a:r>
          <a:endParaRPr lang="es-CO" sz="1600" dirty="0">
            <a:latin typeface="Century Gothic" panose="020B0502020202020204" pitchFamily="34" charset="0"/>
          </a:endParaRPr>
        </a:p>
      </dgm:t>
    </dgm:pt>
    <dgm:pt modelId="{6B7B058E-4BEA-4580-B3DE-116887DD463E}" type="parTrans" cxnId="{DF6D899C-A1DB-48C0-AF12-1A9AAF79348F}">
      <dgm:prSet/>
      <dgm:spPr/>
      <dgm:t>
        <a:bodyPr/>
        <a:lstStyle/>
        <a:p>
          <a:endParaRPr lang="es-CO" sz="1600">
            <a:solidFill>
              <a:schemeClr val="tx2"/>
            </a:solidFill>
            <a:latin typeface="Century Gothic" panose="020B0502020202020204" pitchFamily="34" charset="0"/>
          </a:endParaRPr>
        </a:p>
      </dgm:t>
    </dgm:pt>
    <dgm:pt modelId="{B43BB5AE-96F6-4FA4-BD6A-8AD72F0CA426}" type="sibTrans" cxnId="{DF6D899C-A1DB-48C0-AF12-1A9AAF79348F}">
      <dgm:prSet/>
      <dgm:spPr/>
      <dgm:t>
        <a:bodyPr/>
        <a:lstStyle/>
        <a:p>
          <a:endParaRPr lang="es-CO" sz="1600">
            <a:solidFill>
              <a:schemeClr val="tx2"/>
            </a:solidFill>
            <a:latin typeface="Century Gothic" panose="020B0502020202020204" pitchFamily="34" charset="0"/>
          </a:endParaRPr>
        </a:p>
      </dgm:t>
    </dgm:pt>
    <dgm:pt modelId="{4C6286B5-959B-4E55-AEA9-F68346464228}" type="pres">
      <dgm:prSet presAssocID="{56EB117E-7E0C-4DDA-9E05-37189FC46D87}" presName="Name0" presStyleCnt="0">
        <dgm:presLayoutVars>
          <dgm:chMax val="7"/>
          <dgm:chPref val="7"/>
          <dgm:dir/>
        </dgm:presLayoutVars>
      </dgm:prSet>
      <dgm:spPr/>
      <dgm:t>
        <a:bodyPr/>
        <a:lstStyle/>
        <a:p>
          <a:endParaRPr lang="es-CO"/>
        </a:p>
      </dgm:t>
    </dgm:pt>
    <dgm:pt modelId="{51263B31-3526-4DCF-B363-768A881474A7}" type="pres">
      <dgm:prSet presAssocID="{56EB117E-7E0C-4DDA-9E05-37189FC46D87}" presName="Name1" presStyleCnt="0"/>
      <dgm:spPr/>
    </dgm:pt>
    <dgm:pt modelId="{738FF998-7E5B-478E-9DE0-0EF3BF67E417}" type="pres">
      <dgm:prSet presAssocID="{56EB117E-7E0C-4DDA-9E05-37189FC46D87}" presName="cycle" presStyleCnt="0"/>
      <dgm:spPr/>
    </dgm:pt>
    <dgm:pt modelId="{5BEA3731-931A-4BA2-A1B8-CAFF207A8D1F}" type="pres">
      <dgm:prSet presAssocID="{56EB117E-7E0C-4DDA-9E05-37189FC46D87}" presName="srcNode" presStyleLbl="node1" presStyleIdx="0" presStyleCnt="6"/>
      <dgm:spPr/>
    </dgm:pt>
    <dgm:pt modelId="{E777ECFD-0445-4690-9C05-A4E69F41C86D}" type="pres">
      <dgm:prSet presAssocID="{56EB117E-7E0C-4DDA-9E05-37189FC46D87}" presName="conn" presStyleLbl="parChTrans1D2" presStyleIdx="0" presStyleCnt="1"/>
      <dgm:spPr/>
      <dgm:t>
        <a:bodyPr/>
        <a:lstStyle/>
        <a:p>
          <a:endParaRPr lang="es-CO"/>
        </a:p>
      </dgm:t>
    </dgm:pt>
    <dgm:pt modelId="{F26A351A-D07D-42CE-BF30-ED77F4A42A10}" type="pres">
      <dgm:prSet presAssocID="{56EB117E-7E0C-4DDA-9E05-37189FC46D87}" presName="extraNode" presStyleLbl="node1" presStyleIdx="0" presStyleCnt="6"/>
      <dgm:spPr/>
    </dgm:pt>
    <dgm:pt modelId="{3BD6D92A-0416-4C1B-89A1-24CD2A567327}" type="pres">
      <dgm:prSet presAssocID="{56EB117E-7E0C-4DDA-9E05-37189FC46D87}" presName="dstNode" presStyleLbl="node1" presStyleIdx="0" presStyleCnt="6"/>
      <dgm:spPr/>
    </dgm:pt>
    <dgm:pt modelId="{8C8DB092-C9C4-47DB-A552-79BBBA87C595}" type="pres">
      <dgm:prSet presAssocID="{27F8D0A0-AE78-4644-AABC-A22F667FF948}" presName="text_1" presStyleLbl="node1" presStyleIdx="0" presStyleCnt="6">
        <dgm:presLayoutVars>
          <dgm:bulletEnabled val="1"/>
        </dgm:presLayoutVars>
      </dgm:prSet>
      <dgm:spPr/>
      <dgm:t>
        <a:bodyPr/>
        <a:lstStyle/>
        <a:p>
          <a:endParaRPr lang="es-CO"/>
        </a:p>
      </dgm:t>
    </dgm:pt>
    <dgm:pt modelId="{069D7D50-0FA5-4C67-83A3-AE8BD45DE992}" type="pres">
      <dgm:prSet presAssocID="{27F8D0A0-AE78-4644-AABC-A22F667FF948}" presName="accent_1" presStyleCnt="0"/>
      <dgm:spPr/>
    </dgm:pt>
    <dgm:pt modelId="{C9F9CAE8-F95B-4DA2-9E5E-3D4D90B30314}" type="pres">
      <dgm:prSet presAssocID="{27F8D0A0-AE78-4644-AABC-A22F667FF948}" presName="accentRepeatNode" presStyleLbl="solidFgAcc1" presStyleIdx="0" presStyleCnt="6"/>
      <dgm:spPr>
        <a:solidFill>
          <a:srgbClr val="FF6600"/>
        </a:solidFill>
      </dgm:spPr>
    </dgm:pt>
    <dgm:pt modelId="{D0BA0A9F-615A-4566-9BB8-470818EAF943}" type="pres">
      <dgm:prSet presAssocID="{812DCF5D-9C4C-44E2-9712-50A2FCC717C2}" presName="text_2" presStyleLbl="node1" presStyleIdx="1" presStyleCnt="6">
        <dgm:presLayoutVars>
          <dgm:bulletEnabled val="1"/>
        </dgm:presLayoutVars>
      </dgm:prSet>
      <dgm:spPr/>
      <dgm:t>
        <a:bodyPr/>
        <a:lstStyle/>
        <a:p>
          <a:endParaRPr lang="es-CO"/>
        </a:p>
      </dgm:t>
    </dgm:pt>
    <dgm:pt modelId="{C0CC7B66-C57F-4C37-9ED7-72B24662F59F}" type="pres">
      <dgm:prSet presAssocID="{812DCF5D-9C4C-44E2-9712-50A2FCC717C2}" presName="accent_2" presStyleCnt="0"/>
      <dgm:spPr/>
    </dgm:pt>
    <dgm:pt modelId="{32D92CF1-8866-4F3E-9579-59EC3EA59AB5}" type="pres">
      <dgm:prSet presAssocID="{812DCF5D-9C4C-44E2-9712-50A2FCC717C2}" presName="accentRepeatNode" presStyleLbl="solidFgAcc1" presStyleIdx="1" presStyleCnt="6"/>
      <dgm:spPr>
        <a:solidFill>
          <a:srgbClr val="3333CC"/>
        </a:solidFill>
      </dgm:spPr>
    </dgm:pt>
    <dgm:pt modelId="{4AFBB2C3-C46C-46B1-83F1-11574E0205DE}" type="pres">
      <dgm:prSet presAssocID="{80CD64CF-56BA-40B7-B520-63C41AB045CA}" presName="text_3" presStyleLbl="node1" presStyleIdx="2" presStyleCnt="6">
        <dgm:presLayoutVars>
          <dgm:bulletEnabled val="1"/>
        </dgm:presLayoutVars>
      </dgm:prSet>
      <dgm:spPr/>
      <dgm:t>
        <a:bodyPr/>
        <a:lstStyle/>
        <a:p>
          <a:endParaRPr lang="es-CO"/>
        </a:p>
      </dgm:t>
    </dgm:pt>
    <dgm:pt modelId="{287663AF-C4C1-40DD-9009-7C8412491994}" type="pres">
      <dgm:prSet presAssocID="{80CD64CF-56BA-40B7-B520-63C41AB045CA}" presName="accent_3" presStyleCnt="0"/>
      <dgm:spPr/>
    </dgm:pt>
    <dgm:pt modelId="{EFE529EE-5FC2-4141-988D-43F86040F3EF}" type="pres">
      <dgm:prSet presAssocID="{80CD64CF-56BA-40B7-B520-63C41AB045CA}" presName="accentRepeatNode" presStyleLbl="solidFgAcc1" presStyleIdx="2" presStyleCnt="6"/>
      <dgm:spPr>
        <a:solidFill>
          <a:schemeClr val="bg1">
            <a:lumMod val="65000"/>
          </a:schemeClr>
        </a:solidFill>
      </dgm:spPr>
    </dgm:pt>
    <dgm:pt modelId="{85FB1DF0-B6B5-48DA-B96F-A2085CDFC46D}" type="pres">
      <dgm:prSet presAssocID="{A2269C0F-0AF3-4D00-B644-493E74E436AD}" presName="text_4" presStyleLbl="node1" presStyleIdx="3" presStyleCnt="6" custScaleX="97608" custScaleY="158003" custLinFactNeighborX="1030">
        <dgm:presLayoutVars>
          <dgm:bulletEnabled val="1"/>
        </dgm:presLayoutVars>
      </dgm:prSet>
      <dgm:spPr/>
      <dgm:t>
        <a:bodyPr/>
        <a:lstStyle/>
        <a:p>
          <a:endParaRPr lang="es-CO"/>
        </a:p>
      </dgm:t>
    </dgm:pt>
    <dgm:pt modelId="{31875FE9-FA71-489B-BBC9-5DCFD2FAAFD2}" type="pres">
      <dgm:prSet presAssocID="{A2269C0F-0AF3-4D00-B644-493E74E436AD}" presName="accent_4" presStyleCnt="0"/>
      <dgm:spPr/>
    </dgm:pt>
    <dgm:pt modelId="{804F959D-A5F6-4A8D-BC57-28C4A5F1F22D}" type="pres">
      <dgm:prSet presAssocID="{A2269C0F-0AF3-4D00-B644-493E74E436AD}" presName="accentRepeatNode" presStyleLbl="solidFgAcc1" presStyleIdx="3" presStyleCnt="6"/>
      <dgm:spPr>
        <a:solidFill>
          <a:srgbClr val="FF6600"/>
        </a:solidFill>
      </dgm:spPr>
    </dgm:pt>
    <dgm:pt modelId="{269E51A1-945C-4711-A5D0-842CE0962996}" type="pres">
      <dgm:prSet presAssocID="{5DD08190-9839-45F8-AE1D-EE760C34139D}" presName="text_5" presStyleLbl="node1" presStyleIdx="4" presStyleCnt="6">
        <dgm:presLayoutVars>
          <dgm:bulletEnabled val="1"/>
        </dgm:presLayoutVars>
      </dgm:prSet>
      <dgm:spPr/>
      <dgm:t>
        <a:bodyPr/>
        <a:lstStyle/>
        <a:p>
          <a:endParaRPr lang="es-CO"/>
        </a:p>
      </dgm:t>
    </dgm:pt>
    <dgm:pt modelId="{6614AEF6-DDC9-48E0-ACD9-B8D099F5561B}" type="pres">
      <dgm:prSet presAssocID="{5DD08190-9839-45F8-AE1D-EE760C34139D}" presName="accent_5" presStyleCnt="0"/>
      <dgm:spPr/>
    </dgm:pt>
    <dgm:pt modelId="{3DDDE030-F380-4609-A9CB-30D32EACCDFA}" type="pres">
      <dgm:prSet presAssocID="{5DD08190-9839-45F8-AE1D-EE760C34139D}" presName="accentRepeatNode" presStyleLbl="solidFgAcc1" presStyleIdx="4" presStyleCnt="6"/>
      <dgm:spPr>
        <a:solidFill>
          <a:srgbClr val="3333CC"/>
        </a:solidFill>
      </dgm:spPr>
    </dgm:pt>
    <dgm:pt modelId="{DBBBC982-554B-4FC4-BB63-D40CE4CFF4CE}" type="pres">
      <dgm:prSet presAssocID="{67241742-0A78-4AA3-8E38-030260880C2E}" presName="text_6" presStyleLbl="node1" presStyleIdx="5" presStyleCnt="6">
        <dgm:presLayoutVars>
          <dgm:bulletEnabled val="1"/>
        </dgm:presLayoutVars>
      </dgm:prSet>
      <dgm:spPr/>
      <dgm:t>
        <a:bodyPr/>
        <a:lstStyle/>
        <a:p>
          <a:endParaRPr lang="es-CO"/>
        </a:p>
      </dgm:t>
    </dgm:pt>
    <dgm:pt modelId="{9387855C-F0F5-409E-963B-12FE7E4584BC}" type="pres">
      <dgm:prSet presAssocID="{67241742-0A78-4AA3-8E38-030260880C2E}" presName="accent_6" presStyleCnt="0"/>
      <dgm:spPr/>
    </dgm:pt>
    <dgm:pt modelId="{D7B50EDF-6E41-4EE8-8A85-9572A25DC537}" type="pres">
      <dgm:prSet presAssocID="{67241742-0A78-4AA3-8E38-030260880C2E}" presName="accentRepeatNode" presStyleLbl="solidFgAcc1" presStyleIdx="5" presStyleCnt="6"/>
      <dgm:spPr>
        <a:solidFill>
          <a:schemeClr val="bg1">
            <a:lumMod val="65000"/>
          </a:schemeClr>
        </a:solidFill>
      </dgm:spPr>
    </dgm:pt>
  </dgm:ptLst>
  <dgm:cxnLst>
    <dgm:cxn modelId="{627D9D55-C5FB-45F0-A3A2-E1FFECDEDD14}" type="presOf" srcId="{80CD64CF-56BA-40B7-B520-63C41AB045CA}" destId="{4AFBB2C3-C46C-46B1-83F1-11574E0205DE}" srcOrd="0" destOrd="0" presId="urn:microsoft.com/office/officeart/2008/layout/VerticalCurvedList"/>
    <dgm:cxn modelId="{45F0F009-31EE-48CB-893F-01DF7EACD17C}" srcId="{56EB117E-7E0C-4DDA-9E05-37189FC46D87}" destId="{27F8D0A0-AE78-4644-AABC-A22F667FF948}" srcOrd="0" destOrd="0" parTransId="{9DADE900-6683-4E54-942E-C9E2BA04C570}" sibTransId="{36D2F849-4DE5-473F-B035-49BA15DC99AD}"/>
    <dgm:cxn modelId="{B66B45C4-57F8-4BAC-8604-E692A21ECF07}" srcId="{56EB117E-7E0C-4DDA-9E05-37189FC46D87}" destId="{812DCF5D-9C4C-44E2-9712-50A2FCC717C2}" srcOrd="1" destOrd="0" parTransId="{67E7B28B-8463-4D84-AA31-49A3F78DAEB1}" sibTransId="{C03A5A86-733B-46A6-8FA0-AA02FA4D0570}"/>
    <dgm:cxn modelId="{25A3E13F-097A-40E3-84F1-4263A491558D}" srcId="{56EB117E-7E0C-4DDA-9E05-37189FC46D87}" destId="{A2269C0F-0AF3-4D00-B644-493E74E436AD}" srcOrd="3" destOrd="0" parTransId="{3E8B8980-0225-46F1-938B-805A4A600712}" sibTransId="{11551C3B-4633-4A74-9FC1-5DB21DE2B5DA}"/>
    <dgm:cxn modelId="{5EA8ED59-93F3-40C4-96B4-687D6335F71E}" srcId="{56EB117E-7E0C-4DDA-9E05-37189FC46D87}" destId="{80CD64CF-56BA-40B7-B520-63C41AB045CA}" srcOrd="2" destOrd="0" parTransId="{39255888-C6BB-4842-9B23-27D87029E371}" sibTransId="{16E72067-272F-4955-956D-9B355B99E02F}"/>
    <dgm:cxn modelId="{B2CAD77F-7A37-49A6-84E4-14B648074D6F}" type="presOf" srcId="{5DD08190-9839-45F8-AE1D-EE760C34139D}" destId="{269E51A1-945C-4711-A5D0-842CE0962996}" srcOrd="0" destOrd="0" presId="urn:microsoft.com/office/officeart/2008/layout/VerticalCurvedList"/>
    <dgm:cxn modelId="{77B34F01-D765-4CCC-BC10-7587E3E8FCB9}" type="presOf" srcId="{56EB117E-7E0C-4DDA-9E05-37189FC46D87}" destId="{4C6286B5-959B-4E55-AEA9-F68346464228}" srcOrd="0" destOrd="0" presId="urn:microsoft.com/office/officeart/2008/layout/VerticalCurvedList"/>
    <dgm:cxn modelId="{EF801F4F-E0FD-437F-8D74-633B5603CFF5}" type="presOf" srcId="{36D2F849-4DE5-473F-B035-49BA15DC99AD}" destId="{E777ECFD-0445-4690-9C05-A4E69F41C86D}" srcOrd="0" destOrd="0" presId="urn:microsoft.com/office/officeart/2008/layout/VerticalCurvedList"/>
    <dgm:cxn modelId="{000C4FBF-BE47-4102-9087-80291423C27A}" type="presOf" srcId="{812DCF5D-9C4C-44E2-9712-50A2FCC717C2}" destId="{D0BA0A9F-615A-4566-9BB8-470818EAF943}" srcOrd="0" destOrd="0" presId="urn:microsoft.com/office/officeart/2008/layout/VerticalCurvedList"/>
    <dgm:cxn modelId="{E033F084-F317-442B-8F9A-D19225E37F46}" srcId="{56EB117E-7E0C-4DDA-9E05-37189FC46D87}" destId="{5DD08190-9839-45F8-AE1D-EE760C34139D}" srcOrd="4" destOrd="0" parTransId="{3F536DF6-1C44-49DC-B550-02AB3E9616FB}" sibTransId="{86EE20ED-0E76-44EA-A0F2-0ECB66FFA2D8}"/>
    <dgm:cxn modelId="{6B548DA2-B020-4C1F-9B3E-EC23B5778230}" type="presOf" srcId="{67241742-0A78-4AA3-8E38-030260880C2E}" destId="{DBBBC982-554B-4FC4-BB63-D40CE4CFF4CE}" srcOrd="0" destOrd="0" presId="urn:microsoft.com/office/officeart/2008/layout/VerticalCurvedList"/>
    <dgm:cxn modelId="{D2471BB6-FF65-4C98-BAD2-7A95D954631F}" type="presOf" srcId="{A2269C0F-0AF3-4D00-B644-493E74E436AD}" destId="{85FB1DF0-B6B5-48DA-B96F-A2085CDFC46D}" srcOrd="0" destOrd="0" presId="urn:microsoft.com/office/officeart/2008/layout/VerticalCurvedList"/>
    <dgm:cxn modelId="{DF6D899C-A1DB-48C0-AF12-1A9AAF79348F}" srcId="{56EB117E-7E0C-4DDA-9E05-37189FC46D87}" destId="{67241742-0A78-4AA3-8E38-030260880C2E}" srcOrd="5" destOrd="0" parTransId="{6B7B058E-4BEA-4580-B3DE-116887DD463E}" sibTransId="{B43BB5AE-96F6-4FA4-BD6A-8AD72F0CA426}"/>
    <dgm:cxn modelId="{CE3F81D8-EEE1-46DE-A00C-6419BB011A8E}" type="presOf" srcId="{27F8D0A0-AE78-4644-AABC-A22F667FF948}" destId="{8C8DB092-C9C4-47DB-A552-79BBBA87C595}" srcOrd="0" destOrd="0" presId="urn:microsoft.com/office/officeart/2008/layout/VerticalCurvedList"/>
    <dgm:cxn modelId="{6DFD2A1E-8D9C-4A9B-A5D4-BE10CE54C2EB}" type="presParOf" srcId="{4C6286B5-959B-4E55-AEA9-F68346464228}" destId="{51263B31-3526-4DCF-B363-768A881474A7}" srcOrd="0" destOrd="0" presId="urn:microsoft.com/office/officeart/2008/layout/VerticalCurvedList"/>
    <dgm:cxn modelId="{B185785E-56A8-4A35-94F6-368CB792B8BE}" type="presParOf" srcId="{51263B31-3526-4DCF-B363-768A881474A7}" destId="{738FF998-7E5B-478E-9DE0-0EF3BF67E417}" srcOrd="0" destOrd="0" presId="urn:microsoft.com/office/officeart/2008/layout/VerticalCurvedList"/>
    <dgm:cxn modelId="{5B4CDDF2-52E1-42EC-BD03-C9B6B9DAD830}" type="presParOf" srcId="{738FF998-7E5B-478E-9DE0-0EF3BF67E417}" destId="{5BEA3731-931A-4BA2-A1B8-CAFF207A8D1F}" srcOrd="0" destOrd="0" presId="urn:microsoft.com/office/officeart/2008/layout/VerticalCurvedList"/>
    <dgm:cxn modelId="{3F98ACE3-CE59-4A92-8AB6-5BC565B5C2EE}" type="presParOf" srcId="{738FF998-7E5B-478E-9DE0-0EF3BF67E417}" destId="{E777ECFD-0445-4690-9C05-A4E69F41C86D}" srcOrd="1" destOrd="0" presId="urn:microsoft.com/office/officeart/2008/layout/VerticalCurvedList"/>
    <dgm:cxn modelId="{55FEA442-62AA-4125-BA1B-44663851C7F0}" type="presParOf" srcId="{738FF998-7E5B-478E-9DE0-0EF3BF67E417}" destId="{F26A351A-D07D-42CE-BF30-ED77F4A42A10}" srcOrd="2" destOrd="0" presId="urn:microsoft.com/office/officeart/2008/layout/VerticalCurvedList"/>
    <dgm:cxn modelId="{10260BB1-5CBF-49AA-8EF9-AF4DF2B87ABF}" type="presParOf" srcId="{738FF998-7E5B-478E-9DE0-0EF3BF67E417}" destId="{3BD6D92A-0416-4C1B-89A1-24CD2A567327}" srcOrd="3" destOrd="0" presId="urn:microsoft.com/office/officeart/2008/layout/VerticalCurvedList"/>
    <dgm:cxn modelId="{699F05DD-7143-4D9E-9512-C0258AF8DA33}" type="presParOf" srcId="{51263B31-3526-4DCF-B363-768A881474A7}" destId="{8C8DB092-C9C4-47DB-A552-79BBBA87C595}" srcOrd="1" destOrd="0" presId="urn:microsoft.com/office/officeart/2008/layout/VerticalCurvedList"/>
    <dgm:cxn modelId="{CD17C610-5FA0-4BA4-BBA3-0E43325849E4}" type="presParOf" srcId="{51263B31-3526-4DCF-B363-768A881474A7}" destId="{069D7D50-0FA5-4C67-83A3-AE8BD45DE992}" srcOrd="2" destOrd="0" presId="urn:microsoft.com/office/officeart/2008/layout/VerticalCurvedList"/>
    <dgm:cxn modelId="{CCC03752-6ED4-45E2-9BB4-045CFD4D9C2B}" type="presParOf" srcId="{069D7D50-0FA5-4C67-83A3-AE8BD45DE992}" destId="{C9F9CAE8-F95B-4DA2-9E5E-3D4D90B30314}" srcOrd="0" destOrd="0" presId="urn:microsoft.com/office/officeart/2008/layout/VerticalCurvedList"/>
    <dgm:cxn modelId="{7EA5DF3B-A392-4064-9ADE-F82E434C04EC}" type="presParOf" srcId="{51263B31-3526-4DCF-B363-768A881474A7}" destId="{D0BA0A9F-615A-4566-9BB8-470818EAF943}" srcOrd="3" destOrd="0" presId="urn:microsoft.com/office/officeart/2008/layout/VerticalCurvedList"/>
    <dgm:cxn modelId="{A7D93735-AE96-420C-8F0F-916232A51C3E}" type="presParOf" srcId="{51263B31-3526-4DCF-B363-768A881474A7}" destId="{C0CC7B66-C57F-4C37-9ED7-72B24662F59F}" srcOrd="4" destOrd="0" presId="urn:microsoft.com/office/officeart/2008/layout/VerticalCurvedList"/>
    <dgm:cxn modelId="{AE84A3DC-1541-40D1-83E9-C0BFA38A3382}" type="presParOf" srcId="{C0CC7B66-C57F-4C37-9ED7-72B24662F59F}" destId="{32D92CF1-8866-4F3E-9579-59EC3EA59AB5}" srcOrd="0" destOrd="0" presId="urn:microsoft.com/office/officeart/2008/layout/VerticalCurvedList"/>
    <dgm:cxn modelId="{29BF7693-81C2-4C52-867E-8B8F07ADA729}" type="presParOf" srcId="{51263B31-3526-4DCF-B363-768A881474A7}" destId="{4AFBB2C3-C46C-46B1-83F1-11574E0205DE}" srcOrd="5" destOrd="0" presId="urn:microsoft.com/office/officeart/2008/layout/VerticalCurvedList"/>
    <dgm:cxn modelId="{28E3D4ED-1825-449B-BEDD-9CFAE2D74DA1}" type="presParOf" srcId="{51263B31-3526-4DCF-B363-768A881474A7}" destId="{287663AF-C4C1-40DD-9009-7C8412491994}" srcOrd="6" destOrd="0" presId="urn:microsoft.com/office/officeart/2008/layout/VerticalCurvedList"/>
    <dgm:cxn modelId="{B37968DD-488D-4AF9-BD6E-F79A244964A8}" type="presParOf" srcId="{287663AF-C4C1-40DD-9009-7C8412491994}" destId="{EFE529EE-5FC2-4141-988D-43F86040F3EF}" srcOrd="0" destOrd="0" presId="urn:microsoft.com/office/officeart/2008/layout/VerticalCurvedList"/>
    <dgm:cxn modelId="{5D0591EE-19F4-49EB-A08F-B26DA7268C03}" type="presParOf" srcId="{51263B31-3526-4DCF-B363-768A881474A7}" destId="{85FB1DF0-B6B5-48DA-B96F-A2085CDFC46D}" srcOrd="7" destOrd="0" presId="urn:microsoft.com/office/officeart/2008/layout/VerticalCurvedList"/>
    <dgm:cxn modelId="{6E6750F7-28AE-40BC-9421-6EE5D825F42C}" type="presParOf" srcId="{51263B31-3526-4DCF-B363-768A881474A7}" destId="{31875FE9-FA71-489B-BBC9-5DCFD2FAAFD2}" srcOrd="8" destOrd="0" presId="urn:microsoft.com/office/officeart/2008/layout/VerticalCurvedList"/>
    <dgm:cxn modelId="{63F592C4-2F38-4129-B77B-60010DDA9931}" type="presParOf" srcId="{31875FE9-FA71-489B-BBC9-5DCFD2FAAFD2}" destId="{804F959D-A5F6-4A8D-BC57-28C4A5F1F22D}" srcOrd="0" destOrd="0" presId="urn:microsoft.com/office/officeart/2008/layout/VerticalCurvedList"/>
    <dgm:cxn modelId="{A13335DC-A975-43E6-944D-811ADAD3FC4E}" type="presParOf" srcId="{51263B31-3526-4DCF-B363-768A881474A7}" destId="{269E51A1-945C-4711-A5D0-842CE0962996}" srcOrd="9" destOrd="0" presId="urn:microsoft.com/office/officeart/2008/layout/VerticalCurvedList"/>
    <dgm:cxn modelId="{F9D61055-1910-460D-8AA6-6DFF90A5B5F7}" type="presParOf" srcId="{51263B31-3526-4DCF-B363-768A881474A7}" destId="{6614AEF6-DDC9-48E0-ACD9-B8D099F5561B}" srcOrd="10" destOrd="0" presId="urn:microsoft.com/office/officeart/2008/layout/VerticalCurvedList"/>
    <dgm:cxn modelId="{AAE161B8-3193-42D4-B50D-5144ED9B3C0D}" type="presParOf" srcId="{6614AEF6-DDC9-48E0-ACD9-B8D099F5561B}" destId="{3DDDE030-F380-4609-A9CB-30D32EACCDFA}" srcOrd="0" destOrd="0" presId="urn:microsoft.com/office/officeart/2008/layout/VerticalCurvedList"/>
    <dgm:cxn modelId="{C0F4C315-2B9B-47A9-BBE0-461400E8DEAF}" type="presParOf" srcId="{51263B31-3526-4DCF-B363-768A881474A7}" destId="{DBBBC982-554B-4FC4-BB63-D40CE4CFF4CE}" srcOrd="11" destOrd="0" presId="urn:microsoft.com/office/officeart/2008/layout/VerticalCurvedList"/>
    <dgm:cxn modelId="{A72DCA8A-18DA-461A-8477-DD1169DAA16A}" type="presParOf" srcId="{51263B31-3526-4DCF-B363-768A881474A7}" destId="{9387855C-F0F5-409E-963B-12FE7E4584BC}" srcOrd="12" destOrd="0" presId="urn:microsoft.com/office/officeart/2008/layout/VerticalCurvedList"/>
    <dgm:cxn modelId="{88C31B89-D6C9-4502-9F30-0F52FDD878DC}" type="presParOf" srcId="{9387855C-F0F5-409E-963B-12FE7E4584BC}" destId="{D7B50EDF-6E41-4EE8-8A85-9572A25DC53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B58933-C7B5-4172-8C2B-D27F3C671535}" type="doc">
      <dgm:prSet loTypeId="urn:microsoft.com/office/officeart/2005/8/layout/radial3" loCatId="relationship" qsTypeId="urn:microsoft.com/office/officeart/2005/8/quickstyle/3d4" qsCatId="3D" csTypeId="urn:microsoft.com/office/officeart/2005/8/colors/colorful5" csCatId="colorful" phldr="1"/>
      <dgm:spPr/>
      <dgm:t>
        <a:bodyPr/>
        <a:lstStyle/>
        <a:p>
          <a:endParaRPr lang="es-CO"/>
        </a:p>
      </dgm:t>
    </dgm:pt>
    <dgm:pt modelId="{B260D06B-C7C0-48CB-8264-669BCD36EC96}">
      <dgm:prSet phldrT="[Texto]" custT="1"/>
      <dgm:spPr/>
      <dgm:t>
        <a:bodyPr/>
        <a:lstStyle/>
        <a:p>
          <a:r>
            <a:rPr lang="es-CO" sz="1400" b="1" dirty="0"/>
            <a:t>Director </a:t>
          </a:r>
        </a:p>
        <a:p>
          <a:r>
            <a:rPr lang="es-CO" sz="900" b="1" dirty="0">
              <a:solidFill>
                <a:srgbClr val="FF0000"/>
              </a:solidFill>
            </a:rPr>
            <a:t>(Directora administrativa y financiera)</a:t>
          </a:r>
        </a:p>
      </dgm:t>
    </dgm:pt>
    <dgm:pt modelId="{1B66E8A1-AE01-4C60-B6D6-1B329E2D7232}" type="parTrans" cxnId="{EE1DF2A9-6102-4742-B43F-58ED711D1FAE}">
      <dgm:prSet/>
      <dgm:spPr/>
      <dgm:t>
        <a:bodyPr/>
        <a:lstStyle/>
        <a:p>
          <a:endParaRPr lang="es-CO"/>
        </a:p>
      </dgm:t>
    </dgm:pt>
    <dgm:pt modelId="{1F7CAAFF-78B9-43B2-A2E1-3FC628571DBB}" type="sibTrans" cxnId="{EE1DF2A9-6102-4742-B43F-58ED711D1FAE}">
      <dgm:prSet/>
      <dgm:spPr/>
      <dgm:t>
        <a:bodyPr/>
        <a:lstStyle/>
        <a:p>
          <a:endParaRPr lang="es-CO"/>
        </a:p>
      </dgm:t>
    </dgm:pt>
    <dgm:pt modelId="{CDED3DEA-F5AC-42FE-8106-B6F2479F57F5}">
      <dgm:prSet phldrT="[Texto]"/>
      <dgm:spPr/>
      <dgm:t>
        <a:bodyPr/>
        <a:lstStyle/>
        <a:p>
          <a:r>
            <a:rPr lang="es-CO" b="1" dirty="0"/>
            <a:t>Gestor Jurídico </a:t>
          </a:r>
        </a:p>
      </dgm:t>
    </dgm:pt>
    <dgm:pt modelId="{D0893217-1BAF-49EF-874D-9FB085AB8E76}" type="parTrans" cxnId="{67957711-F11F-45C1-BEE9-B8BBB547B0E9}">
      <dgm:prSet/>
      <dgm:spPr/>
      <dgm:t>
        <a:bodyPr/>
        <a:lstStyle/>
        <a:p>
          <a:endParaRPr lang="es-CO"/>
        </a:p>
      </dgm:t>
    </dgm:pt>
    <dgm:pt modelId="{9DCE88E7-C11A-4C70-8B2A-D0FAA62D034B}" type="sibTrans" cxnId="{67957711-F11F-45C1-BEE9-B8BBB547B0E9}">
      <dgm:prSet/>
      <dgm:spPr/>
      <dgm:t>
        <a:bodyPr/>
        <a:lstStyle/>
        <a:p>
          <a:endParaRPr lang="es-CO"/>
        </a:p>
      </dgm:t>
    </dgm:pt>
    <dgm:pt modelId="{E6F5420B-3F9A-4F70-A25F-7AF133D076D8}">
      <dgm:prSet phldrT="[Texto]"/>
      <dgm:spPr/>
      <dgm:t>
        <a:bodyPr/>
        <a:lstStyle/>
        <a:p>
          <a:r>
            <a:rPr lang="es-CO" b="1" dirty="0"/>
            <a:t>Auxiliares</a:t>
          </a:r>
        </a:p>
      </dgm:t>
    </dgm:pt>
    <dgm:pt modelId="{630FE5BB-8213-4136-BB09-60267C6ACE07}" type="parTrans" cxnId="{A7DABB0D-EED3-457C-BB87-A7DBBD277F88}">
      <dgm:prSet/>
      <dgm:spPr/>
      <dgm:t>
        <a:bodyPr/>
        <a:lstStyle/>
        <a:p>
          <a:endParaRPr lang="es-CO"/>
        </a:p>
      </dgm:t>
    </dgm:pt>
    <dgm:pt modelId="{98BFA7A2-8D17-4E1D-B5A2-2ABF2CDFA589}" type="sibTrans" cxnId="{A7DABB0D-EED3-457C-BB87-A7DBBD277F88}">
      <dgm:prSet/>
      <dgm:spPr/>
      <dgm:t>
        <a:bodyPr/>
        <a:lstStyle/>
        <a:p>
          <a:endParaRPr lang="es-CO"/>
        </a:p>
      </dgm:t>
    </dgm:pt>
    <dgm:pt modelId="{09CA7062-B5BA-43F3-85D1-F025099DC2B7}">
      <dgm:prSet phldrT="[Texto]"/>
      <dgm:spPr/>
      <dgm:t>
        <a:bodyPr/>
        <a:lstStyle/>
        <a:p>
          <a:r>
            <a:rPr lang="es-CO" b="1" dirty="0"/>
            <a:t>Gestor Técnico</a:t>
          </a:r>
        </a:p>
      </dgm:t>
    </dgm:pt>
    <dgm:pt modelId="{A192FBE4-C153-4FF6-A4E2-1F533AA62E43}" type="parTrans" cxnId="{85259F83-3F9B-4DE0-99DB-A9634F15CD4E}">
      <dgm:prSet/>
      <dgm:spPr/>
      <dgm:t>
        <a:bodyPr/>
        <a:lstStyle/>
        <a:p>
          <a:endParaRPr lang="es-CO"/>
        </a:p>
      </dgm:t>
    </dgm:pt>
    <dgm:pt modelId="{D25237D7-29C2-4EA7-845A-6C212227D42A}" type="sibTrans" cxnId="{85259F83-3F9B-4DE0-99DB-A9634F15CD4E}">
      <dgm:prSet/>
      <dgm:spPr/>
      <dgm:t>
        <a:bodyPr/>
        <a:lstStyle/>
        <a:p>
          <a:endParaRPr lang="es-CO"/>
        </a:p>
      </dgm:t>
    </dgm:pt>
    <dgm:pt modelId="{50021323-54B6-4A5A-856C-F70C42F60149}" type="pres">
      <dgm:prSet presAssocID="{E7B58933-C7B5-4172-8C2B-D27F3C671535}" presName="composite" presStyleCnt="0">
        <dgm:presLayoutVars>
          <dgm:chMax val="1"/>
          <dgm:dir/>
          <dgm:resizeHandles val="exact"/>
        </dgm:presLayoutVars>
      </dgm:prSet>
      <dgm:spPr/>
      <dgm:t>
        <a:bodyPr/>
        <a:lstStyle/>
        <a:p>
          <a:endParaRPr lang="es-CO"/>
        </a:p>
      </dgm:t>
    </dgm:pt>
    <dgm:pt modelId="{88C7C647-51C8-4306-B27F-3E6299967CC0}" type="pres">
      <dgm:prSet presAssocID="{E7B58933-C7B5-4172-8C2B-D27F3C671535}" presName="radial" presStyleCnt="0">
        <dgm:presLayoutVars>
          <dgm:animLvl val="ctr"/>
        </dgm:presLayoutVars>
      </dgm:prSet>
      <dgm:spPr/>
    </dgm:pt>
    <dgm:pt modelId="{0D7393D3-9120-48F8-B1BA-093DC96915E1}" type="pres">
      <dgm:prSet presAssocID="{B260D06B-C7C0-48CB-8264-669BCD36EC96}" presName="centerShape" presStyleLbl="vennNode1" presStyleIdx="0" presStyleCnt="4" custScaleX="120344" custScaleY="115024" custLinFactNeighborX="-6677" custLinFactNeighborY="8940"/>
      <dgm:spPr/>
      <dgm:t>
        <a:bodyPr/>
        <a:lstStyle/>
        <a:p>
          <a:endParaRPr lang="es-CO"/>
        </a:p>
      </dgm:t>
    </dgm:pt>
    <dgm:pt modelId="{224175E9-02BC-4EE5-85B6-965A770F6F56}" type="pres">
      <dgm:prSet presAssocID="{CDED3DEA-F5AC-42FE-8106-B6F2479F57F5}" presName="node" presStyleLbl="vennNode1" presStyleIdx="1" presStyleCnt="4" custScaleX="125500" custScaleY="109804" custRadScaleRad="96903" custRadScaleInc="-8393">
        <dgm:presLayoutVars>
          <dgm:bulletEnabled val="1"/>
        </dgm:presLayoutVars>
      </dgm:prSet>
      <dgm:spPr/>
      <dgm:t>
        <a:bodyPr/>
        <a:lstStyle/>
        <a:p>
          <a:endParaRPr lang="es-CO"/>
        </a:p>
      </dgm:t>
    </dgm:pt>
    <dgm:pt modelId="{C0790C0B-09EA-4A2B-BACE-16F6CE51BD7E}" type="pres">
      <dgm:prSet presAssocID="{E6F5420B-3F9A-4F70-A25F-7AF133D076D8}" presName="node" presStyleLbl="vennNode1" presStyleIdx="2" presStyleCnt="4" custRadScaleRad="99973" custRadScaleInc="-22905">
        <dgm:presLayoutVars>
          <dgm:bulletEnabled val="1"/>
        </dgm:presLayoutVars>
      </dgm:prSet>
      <dgm:spPr/>
      <dgm:t>
        <a:bodyPr/>
        <a:lstStyle/>
        <a:p>
          <a:endParaRPr lang="es-CO"/>
        </a:p>
      </dgm:t>
    </dgm:pt>
    <dgm:pt modelId="{01A20AF3-3638-4DCD-A377-16EEE1549EEE}" type="pres">
      <dgm:prSet presAssocID="{09CA7062-B5BA-43F3-85D1-F025099DC2B7}" presName="node" presStyleLbl="vennNode1" presStyleIdx="3" presStyleCnt="4" custRadScaleRad="132342" custRadScaleInc="23418">
        <dgm:presLayoutVars>
          <dgm:bulletEnabled val="1"/>
        </dgm:presLayoutVars>
      </dgm:prSet>
      <dgm:spPr/>
      <dgm:t>
        <a:bodyPr/>
        <a:lstStyle/>
        <a:p>
          <a:endParaRPr lang="es-CO"/>
        </a:p>
      </dgm:t>
    </dgm:pt>
  </dgm:ptLst>
  <dgm:cxnLst>
    <dgm:cxn modelId="{18A43FAE-062D-435D-BA7E-C58EFD2B5B80}" type="presOf" srcId="{E6F5420B-3F9A-4F70-A25F-7AF133D076D8}" destId="{C0790C0B-09EA-4A2B-BACE-16F6CE51BD7E}" srcOrd="0" destOrd="0" presId="urn:microsoft.com/office/officeart/2005/8/layout/radial3"/>
    <dgm:cxn modelId="{879C0302-04A6-4202-AC56-B5CFF37421C4}" type="presOf" srcId="{CDED3DEA-F5AC-42FE-8106-B6F2479F57F5}" destId="{224175E9-02BC-4EE5-85B6-965A770F6F56}" srcOrd="0" destOrd="0" presId="urn:microsoft.com/office/officeart/2005/8/layout/radial3"/>
    <dgm:cxn modelId="{4EE0038C-F17A-4139-82BA-129F4A76CD90}" type="presOf" srcId="{09CA7062-B5BA-43F3-85D1-F025099DC2B7}" destId="{01A20AF3-3638-4DCD-A377-16EEE1549EEE}" srcOrd="0" destOrd="0" presId="urn:microsoft.com/office/officeart/2005/8/layout/radial3"/>
    <dgm:cxn modelId="{EE1DF2A9-6102-4742-B43F-58ED711D1FAE}" srcId="{E7B58933-C7B5-4172-8C2B-D27F3C671535}" destId="{B260D06B-C7C0-48CB-8264-669BCD36EC96}" srcOrd="0" destOrd="0" parTransId="{1B66E8A1-AE01-4C60-B6D6-1B329E2D7232}" sibTransId="{1F7CAAFF-78B9-43B2-A2E1-3FC628571DBB}"/>
    <dgm:cxn modelId="{A7DABB0D-EED3-457C-BB87-A7DBBD277F88}" srcId="{B260D06B-C7C0-48CB-8264-669BCD36EC96}" destId="{E6F5420B-3F9A-4F70-A25F-7AF133D076D8}" srcOrd="1" destOrd="0" parTransId="{630FE5BB-8213-4136-BB09-60267C6ACE07}" sibTransId="{98BFA7A2-8D17-4E1D-B5A2-2ABF2CDFA589}"/>
    <dgm:cxn modelId="{67957711-F11F-45C1-BEE9-B8BBB547B0E9}" srcId="{B260D06B-C7C0-48CB-8264-669BCD36EC96}" destId="{CDED3DEA-F5AC-42FE-8106-B6F2479F57F5}" srcOrd="0" destOrd="0" parTransId="{D0893217-1BAF-49EF-874D-9FB085AB8E76}" sibTransId="{9DCE88E7-C11A-4C70-8B2A-D0FAA62D034B}"/>
    <dgm:cxn modelId="{C0975D94-DCD0-4927-98E2-9DE1BB8DDA05}" type="presOf" srcId="{E7B58933-C7B5-4172-8C2B-D27F3C671535}" destId="{50021323-54B6-4A5A-856C-F70C42F60149}" srcOrd="0" destOrd="0" presId="urn:microsoft.com/office/officeart/2005/8/layout/radial3"/>
    <dgm:cxn modelId="{85259F83-3F9B-4DE0-99DB-A9634F15CD4E}" srcId="{B260D06B-C7C0-48CB-8264-669BCD36EC96}" destId="{09CA7062-B5BA-43F3-85D1-F025099DC2B7}" srcOrd="2" destOrd="0" parTransId="{A192FBE4-C153-4FF6-A4E2-1F533AA62E43}" sibTransId="{D25237D7-29C2-4EA7-845A-6C212227D42A}"/>
    <dgm:cxn modelId="{9FE9754A-2663-4066-BE98-9D3ACBC6AEA5}" type="presOf" srcId="{B260D06B-C7C0-48CB-8264-669BCD36EC96}" destId="{0D7393D3-9120-48F8-B1BA-093DC96915E1}" srcOrd="0" destOrd="0" presId="urn:microsoft.com/office/officeart/2005/8/layout/radial3"/>
    <dgm:cxn modelId="{AE25F082-6076-468F-A832-6970E403152A}" type="presParOf" srcId="{50021323-54B6-4A5A-856C-F70C42F60149}" destId="{88C7C647-51C8-4306-B27F-3E6299967CC0}" srcOrd="0" destOrd="0" presId="urn:microsoft.com/office/officeart/2005/8/layout/radial3"/>
    <dgm:cxn modelId="{813832F9-8A6B-46A1-A97B-3F65232C2A7D}" type="presParOf" srcId="{88C7C647-51C8-4306-B27F-3E6299967CC0}" destId="{0D7393D3-9120-48F8-B1BA-093DC96915E1}" srcOrd="0" destOrd="0" presId="urn:microsoft.com/office/officeart/2005/8/layout/radial3"/>
    <dgm:cxn modelId="{789B5FD8-6CFF-4041-841B-5D7F8806DD86}" type="presParOf" srcId="{88C7C647-51C8-4306-B27F-3E6299967CC0}" destId="{224175E9-02BC-4EE5-85B6-965A770F6F56}" srcOrd="1" destOrd="0" presId="urn:microsoft.com/office/officeart/2005/8/layout/radial3"/>
    <dgm:cxn modelId="{3555F0F1-9C7A-4820-ADF6-2CAFEE760EE6}" type="presParOf" srcId="{88C7C647-51C8-4306-B27F-3E6299967CC0}" destId="{C0790C0B-09EA-4A2B-BACE-16F6CE51BD7E}" srcOrd="2" destOrd="0" presId="urn:microsoft.com/office/officeart/2005/8/layout/radial3"/>
    <dgm:cxn modelId="{1E77F6DE-A620-47FC-96FF-A2EE2B7B28DC}" type="presParOf" srcId="{88C7C647-51C8-4306-B27F-3E6299967CC0}" destId="{01A20AF3-3638-4DCD-A377-16EEE1549EEE}" srcOrd="3"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7ECFD-0445-4690-9C05-A4E69F41C86D}">
      <dsp:nvSpPr>
        <dsp:cNvPr id="0" name=""/>
        <dsp:cNvSpPr/>
      </dsp:nvSpPr>
      <dsp:spPr>
        <a:xfrm>
          <a:off x="-6881496" y="-1052177"/>
          <a:ext cx="8190268" cy="8190268"/>
        </a:xfrm>
        <a:prstGeom prst="blockArc">
          <a:avLst>
            <a:gd name="adj1" fmla="val 18900000"/>
            <a:gd name="adj2" fmla="val 2700000"/>
            <a:gd name="adj3" fmla="val 264"/>
          </a:avLst>
        </a:pr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8DB092-C9C4-47DB-A552-79BBBA87C595}">
      <dsp:nvSpPr>
        <dsp:cNvPr id="0" name=""/>
        <dsp:cNvSpPr/>
      </dsp:nvSpPr>
      <dsp:spPr>
        <a:xfrm>
          <a:off x="487177" y="320484"/>
          <a:ext cx="7756688" cy="640725"/>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575" tIns="40640" rIns="40640" bIns="40640" numCol="1" spcCol="1270" anchor="ctr" anchorCtr="0">
          <a:noAutofit/>
        </a:bodyPr>
        <a:lstStyle/>
        <a:p>
          <a:pPr lvl="0" algn="just" defTabSz="711200">
            <a:lnSpc>
              <a:spcPct val="90000"/>
            </a:lnSpc>
            <a:spcBef>
              <a:spcPct val="0"/>
            </a:spcBef>
            <a:spcAft>
              <a:spcPct val="35000"/>
            </a:spcAft>
          </a:pPr>
          <a:r>
            <a:rPr lang="es-CO" sz="1600" b="1" i="0" u="none" strike="noStrike" kern="1200" dirty="0">
              <a:effectLst/>
              <a:latin typeface="Century Gothic" panose="020B0502020202020204" pitchFamily="34" charset="0"/>
            </a:rPr>
            <a:t>Lograr la suficiencia financiera optimizando los costos y gastos operativos de la empresa</a:t>
          </a:r>
          <a:endParaRPr lang="es-CO" sz="1600" kern="1200" dirty="0">
            <a:latin typeface="Century Gothic" panose="020B0502020202020204" pitchFamily="34" charset="0"/>
          </a:endParaRPr>
        </a:p>
      </dsp:txBody>
      <dsp:txXfrm>
        <a:off x="487177" y="320484"/>
        <a:ext cx="7756688" cy="640725"/>
      </dsp:txXfrm>
    </dsp:sp>
    <dsp:sp modelId="{C9F9CAE8-F95B-4DA2-9E5E-3D4D90B30314}">
      <dsp:nvSpPr>
        <dsp:cNvPr id="0" name=""/>
        <dsp:cNvSpPr/>
      </dsp:nvSpPr>
      <dsp:spPr>
        <a:xfrm>
          <a:off x="86724" y="240393"/>
          <a:ext cx="800906" cy="800906"/>
        </a:xfrm>
        <a:prstGeom prst="ellipse">
          <a:avLst/>
        </a:prstGeom>
        <a:solidFill>
          <a:srgbClr val="FF6600"/>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BA0A9F-615A-4566-9BB8-470818EAF943}">
      <dsp:nvSpPr>
        <dsp:cNvPr id="0" name=""/>
        <dsp:cNvSpPr/>
      </dsp:nvSpPr>
      <dsp:spPr>
        <a:xfrm>
          <a:off x="1014217" y="1281450"/>
          <a:ext cx="7229648" cy="640725"/>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575" tIns="40640" rIns="40640" bIns="40640" numCol="1" spcCol="1270" anchor="ctr" anchorCtr="0">
          <a:noAutofit/>
        </a:bodyPr>
        <a:lstStyle/>
        <a:p>
          <a:pPr lvl="0" algn="l" defTabSz="711200">
            <a:lnSpc>
              <a:spcPct val="90000"/>
            </a:lnSpc>
            <a:spcBef>
              <a:spcPct val="0"/>
            </a:spcBef>
            <a:spcAft>
              <a:spcPct val="35000"/>
            </a:spcAft>
          </a:pPr>
          <a:r>
            <a:rPr lang="es-CO" sz="1600" b="1" i="0" u="none" strike="noStrike" kern="1200" dirty="0">
              <a:effectLst/>
              <a:latin typeface="Century Gothic" panose="020B0502020202020204" pitchFamily="34" charset="0"/>
            </a:rPr>
            <a:t>Lograr la satisfacción del cliente</a:t>
          </a:r>
          <a:endParaRPr lang="es-CO" sz="1600" kern="1200" dirty="0">
            <a:latin typeface="Century Gothic" panose="020B0502020202020204" pitchFamily="34" charset="0"/>
          </a:endParaRPr>
        </a:p>
      </dsp:txBody>
      <dsp:txXfrm>
        <a:off x="1014217" y="1281450"/>
        <a:ext cx="7229648" cy="640725"/>
      </dsp:txXfrm>
    </dsp:sp>
    <dsp:sp modelId="{32D92CF1-8866-4F3E-9579-59EC3EA59AB5}">
      <dsp:nvSpPr>
        <dsp:cNvPr id="0" name=""/>
        <dsp:cNvSpPr/>
      </dsp:nvSpPr>
      <dsp:spPr>
        <a:xfrm>
          <a:off x="613764" y="1201359"/>
          <a:ext cx="800906" cy="800906"/>
        </a:xfrm>
        <a:prstGeom prst="ellipse">
          <a:avLst/>
        </a:prstGeom>
        <a:solidFill>
          <a:srgbClr val="3333CC"/>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FBB2C3-C46C-46B1-83F1-11574E0205DE}">
      <dsp:nvSpPr>
        <dsp:cNvPr id="0" name=""/>
        <dsp:cNvSpPr/>
      </dsp:nvSpPr>
      <dsp:spPr>
        <a:xfrm>
          <a:off x="1255219" y="2242415"/>
          <a:ext cx="6988645" cy="640725"/>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575" tIns="40640" rIns="40640" bIns="40640" numCol="1" spcCol="1270" anchor="ctr" anchorCtr="0">
          <a:noAutofit/>
        </a:bodyPr>
        <a:lstStyle/>
        <a:p>
          <a:pPr lvl="0" algn="just" defTabSz="711200">
            <a:lnSpc>
              <a:spcPct val="90000"/>
            </a:lnSpc>
            <a:spcBef>
              <a:spcPct val="0"/>
            </a:spcBef>
            <a:spcAft>
              <a:spcPct val="35000"/>
            </a:spcAft>
          </a:pPr>
          <a:r>
            <a:rPr lang="es-CO" sz="1600" b="1" i="0" u="none" strike="noStrike" kern="1200" dirty="0">
              <a:effectLst/>
              <a:latin typeface="Century Gothic" panose="020B0502020202020204" pitchFamily="34" charset="0"/>
            </a:rPr>
            <a:t>Mejorar continuamente los procesos conservando el medio ambiente, la salud y seguridad industrial</a:t>
          </a:r>
          <a:endParaRPr lang="es-CO" sz="1600" kern="1200" dirty="0">
            <a:latin typeface="Century Gothic" panose="020B0502020202020204" pitchFamily="34" charset="0"/>
          </a:endParaRPr>
        </a:p>
      </dsp:txBody>
      <dsp:txXfrm>
        <a:off x="1255219" y="2242415"/>
        <a:ext cx="6988645" cy="640725"/>
      </dsp:txXfrm>
    </dsp:sp>
    <dsp:sp modelId="{EFE529EE-5FC2-4141-988D-43F86040F3EF}">
      <dsp:nvSpPr>
        <dsp:cNvPr id="0" name=""/>
        <dsp:cNvSpPr/>
      </dsp:nvSpPr>
      <dsp:spPr>
        <a:xfrm>
          <a:off x="854766" y="2162325"/>
          <a:ext cx="800906" cy="800906"/>
        </a:xfrm>
        <a:prstGeom prst="ellipse">
          <a:avLst/>
        </a:prstGeom>
        <a:solidFill>
          <a:schemeClr val="bg1">
            <a:lumMod val="6500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FB1DF0-B6B5-48DA-B96F-A2085CDFC46D}">
      <dsp:nvSpPr>
        <dsp:cNvPr id="0" name=""/>
        <dsp:cNvSpPr/>
      </dsp:nvSpPr>
      <dsp:spPr>
        <a:xfrm>
          <a:off x="1410787" y="3016953"/>
          <a:ext cx="6821477" cy="1012364"/>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575" tIns="40640" rIns="40640" bIns="40640" numCol="1" spcCol="1270" anchor="ctr" anchorCtr="0">
          <a:noAutofit/>
        </a:bodyPr>
        <a:lstStyle/>
        <a:p>
          <a:pPr lvl="0" algn="l" defTabSz="711200">
            <a:lnSpc>
              <a:spcPct val="90000"/>
            </a:lnSpc>
            <a:spcBef>
              <a:spcPct val="0"/>
            </a:spcBef>
            <a:spcAft>
              <a:spcPct val="35000"/>
            </a:spcAft>
          </a:pPr>
          <a:r>
            <a:rPr lang="es-CO" sz="1600" b="1" i="0" u="none" strike="noStrike" kern="1200" dirty="0">
              <a:effectLst/>
              <a:latin typeface="Century Gothic" panose="020B0502020202020204" pitchFamily="34" charset="0"/>
            </a:rPr>
            <a:t>Garantizar el cumplimiento de los requisitos legales de SST y ambientales y otros que voluntariamente adopte a la empresa</a:t>
          </a:r>
          <a:endParaRPr lang="es-CO" sz="1600" kern="1200" dirty="0">
            <a:latin typeface="Century Gothic" panose="020B0502020202020204" pitchFamily="34" charset="0"/>
          </a:endParaRPr>
        </a:p>
      </dsp:txBody>
      <dsp:txXfrm>
        <a:off x="1410787" y="3016953"/>
        <a:ext cx="6821477" cy="1012364"/>
      </dsp:txXfrm>
    </dsp:sp>
    <dsp:sp modelId="{804F959D-A5F6-4A8D-BC57-28C4A5F1F22D}">
      <dsp:nvSpPr>
        <dsp:cNvPr id="0" name=""/>
        <dsp:cNvSpPr/>
      </dsp:nvSpPr>
      <dsp:spPr>
        <a:xfrm>
          <a:off x="854766" y="3122682"/>
          <a:ext cx="800906" cy="800906"/>
        </a:xfrm>
        <a:prstGeom prst="ellipse">
          <a:avLst/>
        </a:prstGeom>
        <a:solidFill>
          <a:srgbClr val="FF6600"/>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9E51A1-945C-4711-A5D0-842CE0962996}">
      <dsp:nvSpPr>
        <dsp:cNvPr id="0" name=""/>
        <dsp:cNvSpPr/>
      </dsp:nvSpPr>
      <dsp:spPr>
        <a:xfrm>
          <a:off x="1014217" y="4163738"/>
          <a:ext cx="7229648" cy="640725"/>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575" tIns="40640" rIns="40640" bIns="40640" numCol="1" spcCol="1270" anchor="ctr" anchorCtr="0">
          <a:noAutofit/>
        </a:bodyPr>
        <a:lstStyle/>
        <a:p>
          <a:pPr lvl="0" algn="just" defTabSz="711200">
            <a:lnSpc>
              <a:spcPct val="90000"/>
            </a:lnSpc>
            <a:spcBef>
              <a:spcPct val="0"/>
            </a:spcBef>
            <a:spcAft>
              <a:spcPct val="35000"/>
            </a:spcAft>
          </a:pPr>
          <a:r>
            <a:rPr lang="es-CO" sz="1600" b="1" i="0" u="none" strike="noStrike" kern="1200" dirty="0">
              <a:effectLst/>
              <a:latin typeface="Century Gothic" panose="020B0502020202020204" pitchFamily="34" charset="0"/>
            </a:rPr>
            <a:t>Mantener en condiciones óptimas la tecnología con que se dispone logrando su máximo aprovechamiento</a:t>
          </a:r>
          <a:endParaRPr lang="es-CO" sz="1600" kern="1200" dirty="0">
            <a:latin typeface="Century Gothic" panose="020B0502020202020204" pitchFamily="34" charset="0"/>
          </a:endParaRPr>
        </a:p>
      </dsp:txBody>
      <dsp:txXfrm>
        <a:off x="1014217" y="4163738"/>
        <a:ext cx="7229648" cy="640725"/>
      </dsp:txXfrm>
    </dsp:sp>
    <dsp:sp modelId="{3DDDE030-F380-4609-A9CB-30D32EACCDFA}">
      <dsp:nvSpPr>
        <dsp:cNvPr id="0" name=""/>
        <dsp:cNvSpPr/>
      </dsp:nvSpPr>
      <dsp:spPr>
        <a:xfrm>
          <a:off x="613764" y="4083648"/>
          <a:ext cx="800906" cy="800906"/>
        </a:xfrm>
        <a:prstGeom prst="ellipse">
          <a:avLst/>
        </a:prstGeom>
        <a:solidFill>
          <a:srgbClr val="3333CC"/>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BBC982-554B-4FC4-BB63-D40CE4CFF4CE}">
      <dsp:nvSpPr>
        <dsp:cNvPr id="0" name=""/>
        <dsp:cNvSpPr/>
      </dsp:nvSpPr>
      <dsp:spPr>
        <a:xfrm>
          <a:off x="487177" y="5124704"/>
          <a:ext cx="7756688" cy="640725"/>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575" tIns="40640" rIns="40640" bIns="40640" numCol="1" spcCol="1270" anchor="ctr" anchorCtr="0">
          <a:noAutofit/>
        </a:bodyPr>
        <a:lstStyle/>
        <a:p>
          <a:pPr lvl="0" algn="just" defTabSz="711200">
            <a:lnSpc>
              <a:spcPct val="90000"/>
            </a:lnSpc>
            <a:spcBef>
              <a:spcPct val="0"/>
            </a:spcBef>
            <a:spcAft>
              <a:spcPct val="35000"/>
            </a:spcAft>
          </a:pPr>
          <a:r>
            <a:rPr lang="es-CO" sz="1600" b="1" i="0" u="none" strike="noStrike" kern="1200" dirty="0">
              <a:effectLst/>
              <a:latin typeface="Century Gothic" panose="020B0502020202020204" pitchFamily="34" charset="0"/>
            </a:rPr>
            <a:t>Capacitar y motivar al recurso humano estableciendo condiciones de trabajo seguro</a:t>
          </a:r>
          <a:endParaRPr lang="es-CO" sz="1600" kern="1200" dirty="0">
            <a:latin typeface="Century Gothic" panose="020B0502020202020204" pitchFamily="34" charset="0"/>
          </a:endParaRPr>
        </a:p>
      </dsp:txBody>
      <dsp:txXfrm>
        <a:off x="487177" y="5124704"/>
        <a:ext cx="7756688" cy="640725"/>
      </dsp:txXfrm>
    </dsp:sp>
    <dsp:sp modelId="{D7B50EDF-6E41-4EE8-8A85-9572A25DC537}">
      <dsp:nvSpPr>
        <dsp:cNvPr id="0" name=""/>
        <dsp:cNvSpPr/>
      </dsp:nvSpPr>
      <dsp:spPr>
        <a:xfrm>
          <a:off x="86724" y="5044614"/>
          <a:ext cx="800906" cy="800906"/>
        </a:xfrm>
        <a:prstGeom prst="ellipse">
          <a:avLst/>
        </a:prstGeom>
        <a:solidFill>
          <a:schemeClr val="bg1">
            <a:lumMod val="6500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393D3-9120-48F8-B1BA-093DC96915E1}">
      <dsp:nvSpPr>
        <dsp:cNvPr id="0" name=""/>
        <dsp:cNvSpPr/>
      </dsp:nvSpPr>
      <dsp:spPr>
        <a:xfrm>
          <a:off x="656211" y="698906"/>
          <a:ext cx="1760560" cy="1682731"/>
        </a:xfrm>
        <a:prstGeom prst="ellipse">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CO" sz="1400" b="1" kern="1200" dirty="0"/>
            <a:t>Director </a:t>
          </a:r>
        </a:p>
        <a:p>
          <a:pPr lvl="0" algn="ctr" defTabSz="622300">
            <a:lnSpc>
              <a:spcPct val="90000"/>
            </a:lnSpc>
            <a:spcBef>
              <a:spcPct val="0"/>
            </a:spcBef>
            <a:spcAft>
              <a:spcPct val="35000"/>
            </a:spcAft>
          </a:pPr>
          <a:r>
            <a:rPr lang="es-CO" sz="900" b="1" kern="1200" dirty="0">
              <a:solidFill>
                <a:srgbClr val="FF0000"/>
              </a:solidFill>
            </a:rPr>
            <a:t>(Directora administrativa y financiera)</a:t>
          </a:r>
        </a:p>
      </dsp:txBody>
      <dsp:txXfrm>
        <a:off x="914039" y="945336"/>
        <a:ext cx="1244904" cy="1189871"/>
      </dsp:txXfrm>
    </dsp:sp>
    <dsp:sp modelId="{224175E9-02BC-4EE5-85B6-965A770F6F56}">
      <dsp:nvSpPr>
        <dsp:cNvPr id="0" name=""/>
        <dsp:cNvSpPr/>
      </dsp:nvSpPr>
      <dsp:spPr>
        <a:xfrm>
          <a:off x="1043303" y="137010"/>
          <a:ext cx="917994" cy="803183"/>
        </a:xfrm>
        <a:prstGeom prst="ellipse">
          <a:avLst/>
        </a:prstGeom>
        <a:solidFill>
          <a:schemeClr val="accent5">
            <a:alpha val="50000"/>
            <a:hueOff val="709040"/>
            <a:satOff val="-7964"/>
            <a:lumOff val="-169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CO" sz="900" b="1" kern="1200" dirty="0"/>
            <a:t>Gestor Jurídico </a:t>
          </a:r>
        </a:p>
      </dsp:txBody>
      <dsp:txXfrm>
        <a:off x="1177740" y="254633"/>
        <a:ext cx="649120" cy="567937"/>
      </dsp:txXfrm>
    </dsp:sp>
    <dsp:sp modelId="{C0790C0B-09EA-4A2B-BACE-16F6CE51BD7E}">
      <dsp:nvSpPr>
        <dsp:cNvPr id="0" name=""/>
        <dsp:cNvSpPr/>
      </dsp:nvSpPr>
      <dsp:spPr>
        <a:xfrm>
          <a:off x="2248463" y="1122694"/>
          <a:ext cx="731469" cy="731469"/>
        </a:xfrm>
        <a:prstGeom prst="ellipse">
          <a:avLst/>
        </a:prstGeom>
        <a:solidFill>
          <a:schemeClr val="accent5">
            <a:alpha val="50000"/>
            <a:hueOff val="1418080"/>
            <a:satOff val="-15927"/>
            <a:lumOff val="-339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CO" sz="900" b="1" kern="1200" dirty="0"/>
            <a:t>Auxiliares</a:t>
          </a:r>
        </a:p>
      </dsp:txBody>
      <dsp:txXfrm>
        <a:off x="2355584" y="1229815"/>
        <a:ext cx="517227" cy="517227"/>
      </dsp:txXfrm>
    </dsp:sp>
    <dsp:sp modelId="{01A20AF3-3638-4DCD-A377-16EEE1549EEE}">
      <dsp:nvSpPr>
        <dsp:cNvPr id="0" name=""/>
        <dsp:cNvSpPr/>
      </dsp:nvSpPr>
      <dsp:spPr>
        <a:xfrm>
          <a:off x="38945" y="1122684"/>
          <a:ext cx="731469" cy="731469"/>
        </a:xfrm>
        <a:prstGeom prst="ellipse">
          <a:avLst/>
        </a:prstGeom>
        <a:solidFill>
          <a:schemeClr val="accent5">
            <a:alpha val="50000"/>
            <a:hueOff val="2127120"/>
            <a:satOff val="-23891"/>
            <a:lumOff val="-509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CO" sz="900" b="1" kern="1200" dirty="0"/>
            <a:t>Gestor Técnico</a:t>
          </a:r>
        </a:p>
      </dsp:txBody>
      <dsp:txXfrm>
        <a:off x="146066" y="1229805"/>
        <a:ext cx="517227" cy="51722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extLst>
          </p:cNvPr>
          <p:cNvSpPr>
            <a:spLocks noGrp="1" noChangeArrowheads="1"/>
          </p:cNvSpPr>
          <p:nvPr>
            <p:ph type="hdr" sz="quarter"/>
          </p:nvPr>
        </p:nvSpPr>
        <p:spPr bwMode="auto">
          <a:xfrm>
            <a:off x="1" y="0"/>
            <a:ext cx="4340200" cy="344870"/>
          </a:xfrm>
          <a:prstGeom prst="rect">
            <a:avLst/>
          </a:prstGeom>
          <a:noFill/>
          <a:ln w="9525">
            <a:noFill/>
            <a:miter lim="800000"/>
            <a:headEnd/>
            <a:tailEnd/>
          </a:ln>
          <a:effectLst/>
        </p:spPr>
        <p:txBody>
          <a:bodyPr vert="horz" wrap="square" lIns="95650" tIns="47824" rIns="95650" bIns="47824" numCol="1" anchor="t" anchorCtr="0" compatLnSpc="1">
            <a:prstTxWarp prst="textNoShape">
              <a:avLst/>
            </a:prstTxWarp>
          </a:bodyPr>
          <a:lstStyle>
            <a:lvl1pPr eaLnBrk="1" hangingPunct="1">
              <a:defRPr sz="1300" b="0">
                <a:latin typeface="Arial" charset="0"/>
              </a:defRPr>
            </a:lvl1pPr>
          </a:lstStyle>
          <a:p>
            <a:pPr>
              <a:defRPr/>
            </a:pPr>
            <a:endParaRPr lang="es-CO"/>
          </a:p>
        </p:txBody>
      </p:sp>
      <p:sp>
        <p:nvSpPr>
          <p:cNvPr id="8195" name="Rectangle 3">
            <a:extLst>
              <a:ext uri="{FF2B5EF4-FFF2-40B4-BE49-F238E27FC236}"/>
            </a:extLst>
          </p:cNvPr>
          <p:cNvSpPr>
            <a:spLocks noGrp="1" noChangeArrowheads="1"/>
          </p:cNvSpPr>
          <p:nvPr>
            <p:ph type="dt" sz="quarter" idx="1"/>
          </p:nvPr>
        </p:nvSpPr>
        <p:spPr bwMode="auto">
          <a:xfrm>
            <a:off x="5675125" y="0"/>
            <a:ext cx="4341895" cy="344870"/>
          </a:xfrm>
          <a:prstGeom prst="rect">
            <a:avLst/>
          </a:prstGeom>
          <a:noFill/>
          <a:ln w="9525">
            <a:noFill/>
            <a:miter lim="800000"/>
            <a:headEnd/>
            <a:tailEnd/>
          </a:ln>
          <a:effectLst/>
        </p:spPr>
        <p:txBody>
          <a:bodyPr vert="horz" wrap="square" lIns="95650" tIns="47824" rIns="95650" bIns="47824" numCol="1" anchor="t" anchorCtr="0" compatLnSpc="1">
            <a:prstTxWarp prst="textNoShape">
              <a:avLst/>
            </a:prstTxWarp>
          </a:bodyPr>
          <a:lstStyle>
            <a:lvl1pPr algn="r" eaLnBrk="1" hangingPunct="1">
              <a:defRPr sz="1300" b="0">
                <a:latin typeface="Arial" charset="0"/>
              </a:defRPr>
            </a:lvl1pPr>
          </a:lstStyle>
          <a:p>
            <a:pPr>
              <a:defRPr/>
            </a:pPr>
            <a:endParaRPr lang="es-CO"/>
          </a:p>
        </p:txBody>
      </p:sp>
      <p:sp>
        <p:nvSpPr>
          <p:cNvPr id="8196" name="Rectangle 4">
            <a:extLst>
              <a:ext uri="{FF2B5EF4-FFF2-40B4-BE49-F238E27FC236}"/>
            </a:extLst>
          </p:cNvPr>
          <p:cNvSpPr>
            <a:spLocks noGrp="1" noChangeArrowheads="1"/>
          </p:cNvSpPr>
          <p:nvPr>
            <p:ph type="ftr" sz="quarter" idx="2"/>
          </p:nvPr>
        </p:nvSpPr>
        <p:spPr bwMode="auto">
          <a:xfrm>
            <a:off x="1" y="6541754"/>
            <a:ext cx="4340200" cy="344870"/>
          </a:xfrm>
          <a:prstGeom prst="rect">
            <a:avLst/>
          </a:prstGeom>
          <a:noFill/>
          <a:ln w="9525">
            <a:noFill/>
            <a:miter lim="800000"/>
            <a:headEnd/>
            <a:tailEnd/>
          </a:ln>
          <a:effectLst/>
        </p:spPr>
        <p:txBody>
          <a:bodyPr vert="horz" wrap="square" lIns="95650" tIns="47824" rIns="95650" bIns="47824" numCol="1" anchor="b" anchorCtr="0" compatLnSpc="1">
            <a:prstTxWarp prst="textNoShape">
              <a:avLst/>
            </a:prstTxWarp>
          </a:bodyPr>
          <a:lstStyle>
            <a:lvl1pPr eaLnBrk="1" hangingPunct="1">
              <a:defRPr sz="1300" b="0">
                <a:latin typeface="Arial" charset="0"/>
              </a:defRPr>
            </a:lvl1pPr>
          </a:lstStyle>
          <a:p>
            <a:pPr>
              <a:defRPr/>
            </a:pPr>
            <a:endParaRPr lang="es-CO"/>
          </a:p>
        </p:txBody>
      </p:sp>
      <p:sp>
        <p:nvSpPr>
          <p:cNvPr id="8197" name="Rectangle 5">
            <a:extLst>
              <a:ext uri="{FF2B5EF4-FFF2-40B4-BE49-F238E27FC236}"/>
            </a:extLst>
          </p:cNvPr>
          <p:cNvSpPr>
            <a:spLocks noGrp="1" noChangeArrowheads="1"/>
          </p:cNvSpPr>
          <p:nvPr>
            <p:ph type="sldNum" sz="quarter" idx="3"/>
          </p:nvPr>
        </p:nvSpPr>
        <p:spPr bwMode="auto">
          <a:xfrm>
            <a:off x="5675125" y="6541754"/>
            <a:ext cx="4341895" cy="344870"/>
          </a:xfrm>
          <a:prstGeom prst="rect">
            <a:avLst/>
          </a:prstGeom>
          <a:noFill/>
          <a:ln w="9525">
            <a:noFill/>
            <a:miter lim="800000"/>
            <a:headEnd/>
            <a:tailEnd/>
          </a:ln>
          <a:effectLst/>
        </p:spPr>
        <p:txBody>
          <a:bodyPr vert="horz" wrap="square" lIns="95650" tIns="47824" rIns="95650" bIns="47824" numCol="1" anchor="b" anchorCtr="0" compatLnSpc="1">
            <a:prstTxWarp prst="textNoShape">
              <a:avLst/>
            </a:prstTxWarp>
          </a:bodyPr>
          <a:lstStyle>
            <a:lvl1pPr algn="r" eaLnBrk="1" hangingPunct="1">
              <a:defRPr sz="1300" b="0"/>
            </a:lvl1pPr>
          </a:lstStyle>
          <a:p>
            <a:pPr>
              <a:defRPr/>
            </a:pPr>
            <a:fld id="{663C4199-EBB4-454D-8BC8-866D9AB5B0F4}" type="slidenum">
              <a:rPr lang="es-CO"/>
              <a:pPr>
                <a:defRPr/>
              </a:pPr>
              <a:t>‹Nº›</a:t>
            </a:fld>
            <a:endParaRPr lang="es-CO"/>
          </a:p>
        </p:txBody>
      </p:sp>
    </p:spTree>
    <p:extLst>
      <p:ext uri="{BB962C8B-B14F-4D97-AF65-F5344CB8AC3E}">
        <p14:creationId xmlns:p14="http://schemas.microsoft.com/office/powerpoint/2010/main" val="21395366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extLst>
          </p:cNvPr>
          <p:cNvSpPr>
            <a:spLocks noGrp="1" noChangeArrowheads="1"/>
          </p:cNvSpPr>
          <p:nvPr>
            <p:ph type="hdr" sz="quarter"/>
          </p:nvPr>
        </p:nvSpPr>
        <p:spPr bwMode="auto">
          <a:xfrm>
            <a:off x="1" y="0"/>
            <a:ext cx="4340200" cy="344870"/>
          </a:xfrm>
          <a:prstGeom prst="rect">
            <a:avLst/>
          </a:prstGeom>
          <a:noFill/>
          <a:ln w="9525">
            <a:noFill/>
            <a:miter lim="800000"/>
            <a:headEnd/>
            <a:tailEnd/>
          </a:ln>
          <a:effectLst/>
        </p:spPr>
        <p:txBody>
          <a:bodyPr vert="horz" wrap="square" lIns="95650" tIns="47824" rIns="95650" bIns="47824" numCol="1" anchor="t" anchorCtr="0" compatLnSpc="1">
            <a:prstTxWarp prst="textNoShape">
              <a:avLst/>
            </a:prstTxWarp>
          </a:bodyPr>
          <a:lstStyle>
            <a:lvl1pPr eaLnBrk="1" hangingPunct="1">
              <a:defRPr sz="1300" b="0">
                <a:latin typeface="Arial" charset="0"/>
              </a:defRPr>
            </a:lvl1pPr>
          </a:lstStyle>
          <a:p>
            <a:pPr>
              <a:defRPr/>
            </a:pPr>
            <a:endParaRPr lang="es-CO"/>
          </a:p>
        </p:txBody>
      </p:sp>
      <p:sp>
        <p:nvSpPr>
          <p:cNvPr id="7171" name="Rectangle 3">
            <a:extLst>
              <a:ext uri="{FF2B5EF4-FFF2-40B4-BE49-F238E27FC236}"/>
            </a:extLst>
          </p:cNvPr>
          <p:cNvSpPr>
            <a:spLocks noGrp="1" noChangeArrowheads="1"/>
          </p:cNvSpPr>
          <p:nvPr>
            <p:ph type="dt" idx="1"/>
          </p:nvPr>
        </p:nvSpPr>
        <p:spPr bwMode="auto">
          <a:xfrm>
            <a:off x="5675125" y="0"/>
            <a:ext cx="4341895" cy="344870"/>
          </a:xfrm>
          <a:prstGeom prst="rect">
            <a:avLst/>
          </a:prstGeom>
          <a:noFill/>
          <a:ln w="9525">
            <a:noFill/>
            <a:miter lim="800000"/>
            <a:headEnd/>
            <a:tailEnd/>
          </a:ln>
          <a:effectLst/>
        </p:spPr>
        <p:txBody>
          <a:bodyPr vert="horz" wrap="square" lIns="95650" tIns="47824" rIns="95650" bIns="47824" numCol="1" anchor="t" anchorCtr="0" compatLnSpc="1">
            <a:prstTxWarp prst="textNoShape">
              <a:avLst/>
            </a:prstTxWarp>
          </a:bodyPr>
          <a:lstStyle>
            <a:lvl1pPr algn="r" eaLnBrk="1" hangingPunct="1">
              <a:defRPr sz="1300" b="0">
                <a:latin typeface="Arial" charset="0"/>
              </a:defRPr>
            </a:lvl1pPr>
          </a:lstStyle>
          <a:p>
            <a:pPr>
              <a:defRPr/>
            </a:pPr>
            <a:endParaRPr lang="es-CO"/>
          </a:p>
        </p:txBody>
      </p:sp>
      <p:sp>
        <p:nvSpPr>
          <p:cNvPr id="3076" name="Rectangle 4"/>
          <p:cNvSpPr>
            <a:spLocks noGrp="1" noRot="1" noChangeAspect="1" noChangeArrowheads="1" noTextEdit="1"/>
          </p:cNvSpPr>
          <p:nvPr>
            <p:ph type="sldImg" idx="2"/>
          </p:nvPr>
        </p:nvSpPr>
        <p:spPr bwMode="auto">
          <a:xfrm>
            <a:off x="3284538" y="514350"/>
            <a:ext cx="3449637" cy="2586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a:extLst>
              <a:ext uri="{FF2B5EF4-FFF2-40B4-BE49-F238E27FC236}"/>
            </a:extLst>
          </p:cNvPr>
          <p:cNvSpPr>
            <a:spLocks noGrp="1" noChangeArrowheads="1"/>
          </p:cNvSpPr>
          <p:nvPr>
            <p:ph type="body" sz="quarter" idx="3"/>
          </p:nvPr>
        </p:nvSpPr>
        <p:spPr bwMode="auto">
          <a:xfrm>
            <a:off x="1001197" y="3273186"/>
            <a:ext cx="8016325" cy="3097672"/>
          </a:xfrm>
          <a:prstGeom prst="rect">
            <a:avLst/>
          </a:prstGeom>
          <a:noFill/>
          <a:ln w="9525">
            <a:noFill/>
            <a:miter lim="800000"/>
            <a:headEnd/>
            <a:tailEnd/>
          </a:ln>
          <a:effectLst/>
        </p:spPr>
        <p:txBody>
          <a:bodyPr vert="horz" wrap="square" lIns="95650" tIns="47824" rIns="95650" bIns="47824" numCol="1" anchor="t" anchorCtr="0" compatLnSpc="1">
            <a:prstTxWarp prst="textNoShape">
              <a:avLst/>
            </a:prstTxWarp>
          </a:bodyPr>
          <a:lstStyle/>
          <a:p>
            <a:pPr lvl="0"/>
            <a:r>
              <a:rPr lang="es-CO" noProof="0"/>
              <a:t>Click to edit Master text styles</a:t>
            </a:r>
          </a:p>
          <a:p>
            <a:pPr lvl="1"/>
            <a:r>
              <a:rPr lang="es-CO" noProof="0"/>
              <a:t>Second level</a:t>
            </a:r>
          </a:p>
          <a:p>
            <a:pPr lvl="2"/>
            <a:r>
              <a:rPr lang="es-CO" noProof="0"/>
              <a:t>Third level</a:t>
            </a:r>
          </a:p>
          <a:p>
            <a:pPr lvl="3"/>
            <a:r>
              <a:rPr lang="es-CO" noProof="0"/>
              <a:t>Fourth level</a:t>
            </a:r>
          </a:p>
          <a:p>
            <a:pPr lvl="4"/>
            <a:r>
              <a:rPr lang="es-CO" noProof="0"/>
              <a:t>Fifth level</a:t>
            </a:r>
          </a:p>
        </p:txBody>
      </p:sp>
      <p:sp>
        <p:nvSpPr>
          <p:cNvPr id="7174" name="Rectangle 6">
            <a:extLst>
              <a:ext uri="{FF2B5EF4-FFF2-40B4-BE49-F238E27FC236}"/>
            </a:extLst>
          </p:cNvPr>
          <p:cNvSpPr>
            <a:spLocks noGrp="1" noChangeArrowheads="1"/>
          </p:cNvSpPr>
          <p:nvPr>
            <p:ph type="ftr" sz="quarter" idx="4"/>
          </p:nvPr>
        </p:nvSpPr>
        <p:spPr bwMode="auto">
          <a:xfrm>
            <a:off x="1" y="6541754"/>
            <a:ext cx="4340200" cy="344870"/>
          </a:xfrm>
          <a:prstGeom prst="rect">
            <a:avLst/>
          </a:prstGeom>
          <a:noFill/>
          <a:ln w="9525">
            <a:noFill/>
            <a:miter lim="800000"/>
            <a:headEnd/>
            <a:tailEnd/>
          </a:ln>
          <a:effectLst/>
        </p:spPr>
        <p:txBody>
          <a:bodyPr vert="horz" wrap="square" lIns="95650" tIns="47824" rIns="95650" bIns="47824" numCol="1" anchor="b" anchorCtr="0" compatLnSpc="1">
            <a:prstTxWarp prst="textNoShape">
              <a:avLst/>
            </a:prstTxWarp>
          </a:bodyPr>
          <a:lstStyle>
            <a:lvl1pPr eaLnBrk="1" hangingPunct="1">
              <a:defRPr sz="1300" b="0">
                <a:latin typeface="Arial" charset="0"/>
              </a:defRPr>
            </a:lvl1pPr>
          </a:lstStyle>
          <a:p>
            <a:pPr>
              <a:defRPr/>
            </a:pPr>
            <a:endParaRPr lang="es-CO"/>
          </a:p>
        </p:txBody>
      </p:sp>
      <p:sp>
        <p:nvSpPr>
          <p:cNvPr id="7175" name="Rectangle 7">
            <a:extLst>
              <a:ext uri="{FF2B5EF4-FFF2-40B4-BE49-F238E27FC236}"/>
            </a:extLst>
          </p:cNvPr>
          <p:cNvSpPr>
            <a:spLocks noGrp="1" noChangeArrowheads="1"/>
          </p:cNvSpPr>
          <p:nvPr>
            <p:ph type="sldNum" sz="quarter" idx="5"/>
          </p:nvPr>
        </p:nvSpPr>
        <p:spPr bwMode="auto">
          <a:xfrm>
            <a:off x="5675125" y="6541754"/>
            <a:ext cx="4341895" cy="344870"/>
          </a:xfrm>
          <a:prstGeom prst="rect">
            <a:avLst/>
          </a:prstGeom>
          <a:noFill/>
          <a:ln w="9525">
            <a:noFill/>
            <a:miter lim="800000"/>
            <a:headEnd/>
            <a:tailEnd/>
          </a:ln>
          <a:effectLst/>
        </p:spPr>
        <p:txBody>
          <a:bodyPr vert="horz" wrap="square" lIns="95650" tIns="47824" rIns="95650" bIns="47824" numCol="1" anchor="b" anchorCtr="0" compatLnSpc="1">
            <a:prstTxWarp prst="textNoShape">
              <a:avLst/>
            </a:prstTxWarp>
          </a:bodyPr>
          <a:lstStyle>
            <a:lvl1pPr algn="r" eaLnBrk="1" hangingPunct="1">
              <a:defRPr sz="1300" b="0"/>
            </a:lvl1pPr>
          </a:lstStyle>
          <a:p>
            <a:pPr>
              <a:defRPr/>
            </a:pPr>
            <a:fld id="{95D546CA-4232-4B92-8B2D-42C1042E234D}" type="slidenum">
              <a:rPr lang="es-CO"/>
              <a:pPr>
                <a:defRPr/>
              </a:pPr>
              <a:t>‹Nº›</a:t>
            </a:fld>
            <a:endParaRPr lang="es-CO"/>
          </a:p>
        </p:txBody>
      </p:sp>
    </p:spTree>
    <p:extLst>
      <p:ext uri="{BB962C8B-B14F-4D97-AF65-F5344CB8AC3E}">
        <p14:creationId xmlns:p14="http://schemas.microsoft.com/office/powerpoint/2010/main" val="25979851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ChangeArrowheads="1" noTextEdit="1"/>
          </p:cNvSpPr>
          <p:nvPr>
            <p:ph type="sldImg"/>
          </p:nvPr>
        </p:nvSpPr>
        <p:spPr>
          <a:ln/>
        </p:spPr>
      </p:sp>
      <p:sp>
        <p:nvSpPr>
          <p:cNvPr id="15363"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s-CO" smtClean="0">
              <a:latin typeface="Arial" panose="020B0604020202020204" pitchFamily="34" charset="0"/>
            </a:endParaRPr>
          </a:p>
        </p:txBody>
      </p:sp>
      <p:sp>
        <p:nvSpPr>
          <p:cNvPr id="15364"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63126" indent="-292883">
              <a:defRPr b="1">
                <a:solidFill>
                  <a:schemeClr val="tx1"/>
                </a:solidFill>
                <a:latin typeface="Arial" panose="020B0604020202020204" pitchFamily="34" charset="0"/>
              </a:defRPr>
            </a:lvl2pPr>
            <a:lvl3pPr marL="1174790" indent="-234307">
              <a:defRPr b="1">
                <a:solidFill>
                  <a:schemeClr val="tx1"/>
                </a:solidFill>
                <a:latin typeface="Arial" panose="020B0604020202020204" pitchFamily="34" charset="0"/>
              </a:defRPr>
            </a:lvl3pPr>
            <a:lvl4pPr marL="1645032" indent="-234307">
              <a:defRPr b="1">
                <a:solidFill>
                  <a:schemeClr val="tx1"/>
                </a:solidFill>
                <a:latin typeface="Arial" panose="020B0604020202020204" pitchFamily="34" charset="0"/>
              </a:defRPr>
            </a:lvl4pPr>
            <a:lvl5pPr marL="2113646" indent="-234307">
              <a:defRPr b="1">
                <a:solidFill>
                  <a:schemeClr val="tx1"/>
                </a:solidFill>
                <a:latin typeface="Arial" panose="020B0604020202020204" pitchFamily="34" charset="0"/>
              </a:defRPr>
            </a:lvl5pPr>
            <a:lvl6pPr marL="2582260" indent="-234307" eaLnBrk="0" fontAlgn="base" hangingPunct="0">
              <a:spcBef>
                <a:spcPct val="0"/>
              </a:spcBef>
              <a:spcAft>
                <a:spcPct val="0"/>
              </a:spcAft>
              <a:defRPr b="1">
                <a:solidFill>
                  <a:schemeClr val="tx1"/>
                </a:solidFill>
                <a:latin typeface="Arial" panose="020B0604020202020204" pitchFamily="34" charset="0"/>
              </a:defRPr>
            </a:lvl6pPr>
            <a:lvl7pPr marL="3050874" indent="-234307" eaLnBrk="0" fontAlgn="base" hangingPunct="0">
              <a:spcBef>
                <a:spcPct val="0"/>
              </a:spcBef>
              <a:spcAft>
                <a:spcPct val="0"/>
              </a:spcAft>
              <a:defRPr b="1">
                <a:solidFill>
                  <a:schemeClr val="tx1"/>
                </a:solidFill>
                <a:latin typeface="Arial" panose="020B0604020202020204" pitchFamily="34" charset="0"/>
              </a:defRPr>
            </a:lvl7pPr>
            <a:lvl8pPr marL="3519490" indent="-234307" eaLnBrk="0" fontAlgn="base" hangingPunct="0">
              <a:spcBef>
                <a:spcPct val="0"/>
              </a:spcBef>
              <a:spcAft>
                <a:spcPct val="0"/>
              </a:spcAft>
              <a:defRPr b="1">
                <a:solidFill>
                  <a:schemeClr val="tx1"/>
                </a:solidFill>
                <a:latin typeface="Arial" panose="020B0604020202020204" pitchFamily="34" charset="0"/>
              </a:defRPr>
            </a:lvl8pPr>
            <a:lvl9pPr marL="3988104" indent="-234307" eaLnBrk="0" fontAlgn="base" hangingPunct="0">
              <a:spcBef>
                <a:spcPct val="0"/>
              </a:spcBef>
              <a:spcAft>
                <a:spcPct val="0"/>
              </a:spcAft>
              <a:defRPr b="1">
                <a:solidFill>
                  <a:schemeClr val="tx1"/>
                </a:solidFill>
                <a:latin typeface="Arial" panose="020B0604020202020204" pitchFamily="34" charset="0"/>
              </a:defRPr>
            </a:lvl9pPr>
          </a:lstStyle>
          <a:p>
            <a:fld id="{4C6C8152-52D5-4D56-B66A-5761B29EE1A8}" type="slidenum">
              <a:rPr lang="es-CO" altLang="es-CO" b="0" smtClean="0"/>
              <a:pPr/>
              <a:t>8</a:t>
            </a:fld>
            <a:endParaRPr lang="es-CO" altLang="es-CO" b="0" smtClean="0"/>
          </a:p>
        </p:txBody>
      </p:sp>
    </p:spTree>
    <p:extLst>
      <p:ext uri="{BB962C8B-B14F-4D97-AF65-F5344CB8AC3E}">
        <p14:creationId xmlns:p14="http://schemas.microsoft.com/office/powerpoint/2010/main" val="78457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Marcador de imagen de diapositiva"/>
          <p:cNvSpPr>
            <a:spLocks noGrp="1" noRot="1" noChangeAspect="1" noTextEdit="1"/>
          </p:cNvSpPr>
          <p:nvPr>
            <p:ph type="sldImg"/>
          </p:nvPr>
        </p:nvSpPr>
        <p:spPr>
          <a:xfrm>
            <a:off x="1246188" y="728663"/>
            <a:ext cx="4857750" cy="3643312"/>
          </a:xfrm>
          <a:ln/>
        </p:spPr>
      </p:sp>
      <p:sp>
        <p:nvSpPr>
          <p:cNvPr id="1843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s-CO" smtClean="0">
              <a:latin typeface="Arial" panose="020B0604020202020204" pitchFamily="34" charset="0"/>
            </a:endParaRPr>
          </a:p>
        </p:txBody>
      </p:sp>
      <p:sp>
        <p:nvSpPr>
          <p:cNvPr id="1843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61499" indent="-292883">
              <a:defRPr b="1">
                <a:solidFill>
                  <a:schemeClr val="tx1"/>
                </a:solidFill>
                <a:latin typeface="Arial" panose="020B0604020202020204" pitchFamily="34" charset="0"/>
              </a:defRPr>
            </a:lvl2pPr>
            <a:lvl3pPr marL="1171537" indent="-234307">
              <a:defRPr b="1">
                <a:solidFill>
                  <a:schemeClr val="tx1"/>
                </a:solidFill>
                <a:latin typeface="Arial" panose="020B0604020202020204" pitchFamily="34" charset="0"/>
              </a:defRPr>
            </a:lvl3pPr>
            <a:lvl4pPr marL="1640150" indent="-234307">
              <a:defRPr b="1">
                <a:solidFill>
                  <a:schemeClr val="tx1"/>
                </a:solidFill>
                <a:latin typeface="Arial" panose="020B0604020202020204" pitchFamily="34" charset="0"/>
              </a:defRPr>
            </a:lvl4pPr>
            <a:lvl5pPr marL="2108764" indent="-234307">
              <a:defRPr b="1">
                <a:solidFill>
                  <a:schemeClr val="tx1"/>
                </a:solidFill>
                <a:latin typeface="Arial" panose="020B0604020202020204" pitchFamily="34" charset="0"/>
              </a:defRPr>
            </a:lvl5pPr>
            <a:lvl6pPr marL="2577379" indent="-234307" eaLnBrk="0" fontAlgn="base" hangingPunct="0">
              <a:spcBef>
                <a:spcPct val="0"/>
              </a:spcBef>
              <a:spcAft>
                <a:spcPct val="0"/>
              </a:spcAft>
              <a:defRPr b="1">
                <a:solidFill>
                  <a:schemeClr val="tx1"/>
                </a:solidFill>
                <a:latin typeface="Arial" panose="020B0604020202020204" pitchFamily="34" charset="0"/>
              </a:defRPr>
            </a:lvl6pPr>
            <a:lvl7pPr marL="3045991" indent="-234307" eaLnBrk="0" fontAlgn="base" hangingPunct="0">
              <a:spcBef>
                <a:spcPct val="0"/>
              </a:spcBef>
              <a:spcAft>
                <a:spcPct val="0"/>
              </a:spcAft>
              <a:defRPr b="1">
                <a:solidFill>
                  <a:schemeClr val="tx1"/>
                </a:solidFill>
                <a:latin typeface="Arial" panose="020B0604020202020204" pitchFamily="34" charset="0"/>
              </a:defRPr>
            </a:lvl7pPr>
            <a:lvl8pPr marL="3514607" indent="-234307" eaLnBrk="0" fontAlgn="base" hangingPunct="0">
              <a:spcBef>
                <a:spcPct val="0"/>
              </a:spcBef>
              <a:spcAft>
                <a:spcPct val="0"/>
              </a:spcAft>
              <a:defRPr b="1">
                <a:solidFill>
                  <a:schemeClr val="tx1"/>
                </a:solidFill>
                <a:latin typeface="Arial" panose="020B0604020202020204" pitchFamily="34" charset="0"/>
              </a:defRPr>
            </a:lvl8pPr>
            <a:lvl9pPr marL="3983223" indent="-234307" eaLnBrk="0" fontAlgn="base" hangingPunct="0">
              <a:spcBef>
                <a:spcPct val="0"/>
              </a:spcBef>
              <a:spcAft>
                <a:spcPct val="0"/>
              </a:spcAft>
              <a:defRPr b="1">
                <a:solidFill>
                  <a:schemeClr val="tx1"/>
                </a:solidFill>
                <a:latin typeface="Arial" panose="020B0604020202020204" pitchFamily="34" charset="0"/>
              </a:defRPr>
            </a:lvl9pPr>
          </a:lstStyle>
          <a:p>
            <a:fld id="{805F4398-B856-4970-BBBE-FF3B19ED61FF}" type="slidenum">
              <a:rPr lang="es-ES" altLang="es-CO" b="0" smtClean="0"/>
              <a:pPr/>
              <a:t>10</a:t>
            </a:fld>
            <a:endParaRPr lang="es-ES" altLang="es-CO" b="0" smtClean="0"/>
          </a:p>
        </p:txBody>
      </p:sp>
    </p:spTree>
    <p:extLst>
      <p:ext uri="{BB962C8B-B14F-4D97-AF65-F5344CB8AC3E}">
        <p14:creationId xmlns:p14="http://schemas.microsoft.com/office/powerpoint/2010/main" val="1288118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a:xfrm>
            <a:off x="1246188" y="728663"/>
            <a:ext cx="4857750" cy="3643312"/>
          </a:xfrm>
          <a:ln/>
        </p:spPr>
      </p:sp>
      <p:sp>
        <p:nvSpPr>
          <p:cNvPr id="20483"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s-CO" smtClean="0">
              <a:latin typeface="Arial" panose="020B0604020202020204" pitchFamily="34" charset="0"/>
            </a:endParaRPr>
          </a:p>
        </p:txBody>
      </p:sp>
      <p:sp>
        <p:nvSpPr>
          <p:cNvPr id="20484"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61499" indent="-292883">
              <a:defRPr b="1">
                <a:solidFill>
                  <a:schemeClr val="tx1"/>
                </a:solidFill>
                <a:latin typeface="Arial" panose="020B0604020202020204" pitchFamily="34" charset="0"/>
              </a:defRPr>
            </a:lvl2pPr>
            <a:lvl3pPr marL="1171537" indent="-234307">
              <a:defRPr b="1">
                <a:solidFill>
                  <a:schemeClr val="tx1"/>
                </a:solidFill>
                <a:latin typeface="Arial" panose="020B0604020202020204" pitchFamily="34" charset="0"/>
              </a:defRPr>
            </a:lvl3pPr>
            <a:lvl4pPr marL="1640150" indent="-234307">
              <a:defRPr b="1">
                <a:solidFill>
                  <a:schemeClr val="tx1"/>
                </a:solidFill>
                <a:latin typeface="Arial" panose="020B0604020202020204" pitchFamily="34" charset="0"/>
              </a:defRPr>
            </a:lvl4pPr>
            <a:lvl5pPr marL="2108764" indent="-234307">
              <a:defRPr b="1">
                <a:solidFill>
                  <a:schemeClr val="tx1"/>
                </a:solidFill>
                <a:latin typeface="Arial" panose="020B0604020202020204" pitchFamily="34" charset="0"/>
              </a:defRPr>
            </a:lvl5pPr>
            <a:lvl6pPr marL="2577379" indent="-234307" eaLnBrk="0" fontAlgn="base" hangingPunct="0">
              <a:spcBef>
                <a:spcPct val="0"/>
              </a:spcBef>
              <a:spcAft>
                <a:spcPct val="0"/>
              </a:spcAft>
              <a:defRPr b="1">
                <a:solidFill>
                  <a:schemeClr val="tx1"/>
                </a:solidFill>
                <a:latin typeface="Arial" panose="020B0604020202020204" pitchFamily="34" charset="0"/>
              </a:defRPr>
            </a:lvl6pPr>
            <a:lvl7pPr marL="3045991" indent="-234307" eaLnBrk="0" fontAlgn="base" hangingPunct="0">
              <a:spcBef>
                <a:spcPct val="0"/>
              </a:spcBef>
              <a:spcAft>
                <a:spcPct val="0"/>
              </a:spcAft>
              <a:defRPr b="1">
                <a:solidFill>
                  <a:schemeClr val="tx1"/>
                </a:solidFill>
                <a:latin typeface="Arial" panose="020B0604020202020204" pitchFamily="34" charset="0"/>
              </a:defRPr>
            </a:lvl7pPr>
            <a:lvl8pPr marL="3514607" indent="-234307" eaLnBrk="0" fontAlgn="base" hangingPunct="0">
              <a:spcBef>
                <a:spcPct val="0"/>
              </a:spcBef>
              <a:spcAft>
                <a:spcPct val="0"/>
              </a:spcAft>
              <a:defRPr b="1">
                <a:solidFill>
                  <a:schemeClr val="tx1"/>
                </a:solidFill>
                <a:latin typeface="Arial" panose="020B0604020202020204" pitchFamily="34" charset="0"/>
              </a:defRPr>
            </a:lvl8pPr>
            <a:lvl9pPr marL="3983223" indent="-234307" eaLnBrk="0" fontAlgn="base" hangingPunct="0">
              <a:spcBef>
                <a:spcPct val="0"/>
              </a:spcBef>
              <a:spcAft>
                <a:spcPct val="0"/>
              </a:spcAft>
              <a:defRPr b="1">
                <a:solidFill>
                  <a:schemeClr val="tx1"/>
                </a:solidFill>
                <a:latin typeface="Arial" panose="020B0604020202020204" pitchFamily="34" charset="0"/>
              </a:defRPr>
            </a:lvl9pPr>
          </a:lstStyle>
          <a:p>
            <a:fld id="{28A4D276-2121-4E6E-AD5D-DC0D81A5D628}" type="slidenum">
              <a:rPr lang="es-ES" altLang="es-CO" b="0" smtClean="0"/>
              <a:pPr/>
              <a:t>11</a:t>
            </a:fld>
            <a:endParaRPr lang="es-ES" altLang="es-CO" b="0" smtClean="0"/>
          </a:p>
        </p:txBody>
      </p:sp>
    </p:spTree>
    <p:extLst>
      <p:ext uri="{BB962C8B-B14F-4D97-AF65-F5344CB8AC3E}">
        <p14:creationId xmlns:p14="http://schemas.microsoft.com/office/powerpoint/2010/main" val="176529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95D546CA-4232-4B92-8B2D-42C1042E234D}" type="slidenum">
              <a:rPr lang="es-CO" smtClean="0"/>
              <a:pPr>
                <a:defRPr/>
              </a:pPr>
              <a:t>12</a:t>
            </a:fld>
            <a:endParaRPr lang="es-CO"/>
          </a:p>
        </p:txBody>
      </p:sp>
    </p:spTree>
    <p:extLst>
      <p:ext uri="{BB962C8B-B14F-4D97-AF65-F5344CB8AC3E}">
        <p14:creationId xmlns:p14="http://schemas.microsoft.com/office/powerpoint/2010/main" val="85125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Marcador de imagen de diapositiva 1"/>
          <p:cNvSpPr>
            <a:spLocks noGrp="1" noRot="1" noChangeAspect="1" noChangeArrowheads="1" noTextEdit="1"/>
          </p:cNvSpPr>
          <p:nvPr>
            <p:ph type="sldImg"/>
          </p:nvPr>
        </p:nvSpPr>
        <p:spPr>
          <a:ln/>
        </p:spPr>
      </p:sp>
      <p:sp>
        <p:nvSpPr>
          <p:cNvPr id="76803" name="Marcador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CO" altLang="es-CO" smtClean="0">
              <a:latin typeface="Arial" panose="020B0604020202020204" pitchFamily="34" charset="0"/>
            </a:endParaRPr>
          </a:p>
        </p:txBody>
      </p:sp>
      <p:sp>
        <p:nvSpPr>
          <p:cNvPr id="76804" name="Marcador de número de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61499" indent="-292883">
              <a:defRPr b="1">
                <a:solidFill>
                  <a:schemeClr val="tx1"/>
                </a:solidFill>
                <a:latin typeface="Arial" panose="020B0604020202020204" pitchFamily="34" charset="0"/>
              </a:defRPr>
            </a:lvl2pPr>
            <a:lvl3pPr marL="1171537" indent="-234307">
              <a:defRPr b="1">
                <a:solidFill>
                  <a:schemeClr val="tx1"/>
                </a:solidFill>
                <a:latin typeface="Arial" panose="020B0604020202020204" pitchFamily="34" charset="0"/>
              </a:defRPr>
            </a:lvl3pPr>
            <a:lvl4pPr marL="1640150" indent="-234307">
              <a:defRPr b="1">
                <a:solidFill>
                  <a:schemeClr val="tx1"/>
                </a:solidFill>
                <a:latin typeface="Arial" panose="020B0604020202020204" pitchFamily="34" charset="0"/>
              </a:defRPr>
            </a:lvl4pPr>
            <a:lvl5pPr marL="2108764" indent="-234307">
              <a:defRPr b="1">
                <a:solidFill>
                  <a:schemeClr val="tx1"/>
                </a:solidFill>
                <a:latin typeface="Arial" panose="020B0604020202020204" pitchFamily="34" charset="0"/>
              </a:defRPr>
            </a:lvl5pPr>
            <a:lvl6pPr marL="2577379" indent="-234307" eaLnBrk="0" fontAlgn="base" hangingPunct="0">
              <a:spcBef>
                <a:spcPct val="0"/>
              </a:spcBef>
              <a:spcAft>
                <a:spcPct val="0"/>
              </a:spcAft>
              <a:defRPr b="1">
                <a:solidFill>
                  <a:schemeClr val="tx1"/>
                </a:solidFill>
                <a:latin typeface="Arial" panose="020B0604020202020204" pitchFamily="34" charset="0"/>
              </a:defRPr>
            </a:lvl6pPr>
            <a:lvl7pPr marL="3045991" indent="-234307" eaLnBrk="0" fontAlgn="base" hangingPunct="0">
              <a:spcBef>
                <a:spcPct val="0"/>
              </a:spcBef>
              <a:spcAft>
                <a:spcPct val="0"/>
              </a:spcAft>
              <a:defRPr b="1">
                <a:solidFill>
                  <a:schemeClr val="tx1"/>
                </a:solidFill>
                <a:latin typeface="Arial" panose="020B0604020202020204" pitchFamily="34" charset="0"/>
              </a:defRPr>
            </a:lvl7pPr>
            <a:lvl8pPr marL="3514607" indent="-234307" eaLnBrk="0" fontAlgn="base" hangingPunct="0">
              <a:spcBef>
                <a:spcPct val="0"/>
              </a:spcBef>
              <a:spcAft>
                <a:spcPct val="0"/>
              </a:spcAft>
              <a:defRPr b="1">
                <a:solidFill>
                  <a:schemeClr val="tx1"/>
                </a:solidFill>
                <a:latin typeface="Arial" panose="020B0604020202020204" pitchFamily="34" charset="0"/>
              </a:defRPr>
            </a:lvl8pPr>
            <a:lvl9pPr marL="3983223" indent="-234307" eaLnBrk="0" fontAlgn="base" hangingPunct="0">
              <a:spcBef>
                <a:spcPct val="0"/>
              </a:spcBef>
              <a:spcAft>
                <a:spcPct val="0"/>
              </a:spcAft>
              <a:defRPr b="1">
                <a:solidFill>
                  <a:schemeClr val="tx1"/>
                </a:solidFill>
                <a:latin typeface="Arial" panose="020B0604020202020204" pitchFamily="34" charset="0"/>
              </a:defRPr>
            </a:lvl9pPr>
          </a:lstStyle>
          <a:p>
            <a:fld id="{9D1A41FF-9E9D-453B-B81B-99B5BBEF3B36}" type="slidenum">
              <a:rPr lang="es-CO" altLang="es-CO" b="0" smtClean="0"/>
              <a:pPr/>
              <a:t>49</a:t>
            </a:fld>
            <a:endParaRPr lang="es-CO" altLang="es-CO" b="0" smtClean="0"/>
          </a:p>
        </p:txBody>
      </p:sp>
    </p:spTree>
    <p:extLst>
      <p:ext uri="{BB962C8B-B14F-4D97-AF65-F5344CB8AC3E}">
        <p14:creationId xmlns:p14="http://schemas.microsoft.com/office/powerpoint/2010/main" val="243453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fld id="{6461C20F-1AAE-4665-8F5C-F820843CBEBD}" type="datetimeFigureOut">
              <a:rPr lang="es-CO" smtClean="0"/>
              <a:pPr>
                <a:defRPr/>
              </a:pPr>
              <a:t>26/09/2019</a:t>
            </a:fld>
            <a:endParaRPr lang="es-CO"/>
          </a:p>
        </p:txBody>
      </p:sp>
      <p:sp>
        <p:nvSpPr>
          <p:cNvPr id="5" name="Footer Placeholder 4"/>
          <p:cNvSpPr>
            <a:spLocks noGrp="1"/>
          </p:cNvSpPr>
          <p:nvPr>
            <p:ph type="ftr" sz="quarter" idx="11"/>
          </p:nvPr>
        </p:nvSpPr>
        <p:spPr/>
        <p:txBody>
          <a:bodyPr/>
          <a:lstStyle/>
          <a:p>
            <a:pPr>
              <a:defRPr/>
            </a:pPr>
            <a:endParaRPr lang="es-CO"/>
          </a:p>
        </p:txBody>
      </p:sp>
      <p:sp>
        <p:nvSpPr>
          <p:cNvPr id="6" name="Slide Number Placeholder 5"/>
          <p:cNvSpPr>
            <a:spLocks noGrp="1"/>
          </p:cNvSpPr>
          <p:nvPr>
            <p:ph type="sldNum" sz="quarter" idx="12"/>
          </p:nvPr>
        </p:nvSpPr>
        <p:spPr/>
        <p:txBody>
          <a:bodyPr/>
          <a:lstStyle/>
          <a:p>
            <a:pPr>
              <a:defRPr/>
            </a:pPr>
            <a:fld id="{1F4D9CBC-00E2-4933-AC71-56C310529F2D}" type="slidenum">
              <a:rPr lang="es-CO" smtClean="0"/>
              <a:pPr>
                <a:defRPr/>
              </a:pPr>
              <a:t>‹Nº›</a:t>
            </a:fld>
            <a:endParaRPr lang="es-CO"/>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35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pPr>
              <a:defRPr/>
            </a:pPr>
            <a:fld id="{C681B406-8EC1-4E48-8E3B-1D44D5439BE7}" type="datetimeFigureOut">
              <a:rPr lang="es-CO" smtClean="0"/>
              <a:pPr>
                <a:defRPr/>
              </a:pPr>
              <a:t>26/09/2019</a:t>
            </a:fld>
            <a:endParaRPr lang="es-CO"/>
          </a:p>
        </p:txBody>
      </p:sp>
      <p:sp>
        <p:nvSpPr>
          <p:cNvPr id="5" name="Footer Placeholder 4"/>
          <p:cNvSpPr>
            <a:spLocks noGrp="1"/>
          </p:cNvSpPr>
          <p:nvPr>
            <p:ph type="ftr" sz="quarter" idx="11"/>
          </p:nvPr>
        </p:nvSpPr>
        <p:spPr/>
        <p:txBody>
          <a:bodyPr/>
          <a:lstStyle/>
          <a:p>
            <a:pPr>
              <a:defRPr/>
            </a:pPr>
            <a:endParaRPr lang="es-CO"/>
          </a:p>
        </p:txBody>
      </p:sp>
      <p:sp>
        <p:nvSpPr>
          <p:cNvPr id="6" name="Slide Number Placeholder 5"/>
          <p:cNvSpPr>
            <a:spLocks noGrp="1"/>
          </p:cNvSpPr>
          <p:nvPr>
            <p:ph type="sldNum" sz="quarter" idx="12"/>
          </p:nvPr>
        </p:nvSpPr>
        <p:spPr/>
        <p:txBody>
          <a:bodyPr/>
          <a:lstStyle/>
          <a:p>
            <a:pPr>
              <a:defRPr/>
            </a:pPr>
            <a:fld id="{81C14BE0-F9DF-43DB-92F9-ADB60D2D5AA3}" type="slidenum">
              <a:rPr lang="es-CO" smtClean="0"/>
              <a:pPr>
                <a:defRPr/>
              </a:pPr>
              <a:t>‹Nº›</a:t>
            </a:fld>
            <a:endParaRPr lang="es-CO"/>
          </a:p>
        </p:txBody>
      </p:sp>
    </p:spTree>
    <p:extLst>
      <p:ext uri="{BB962C8B-B14F-4D97-AF65-F5344CB8AC3E}">
        <p14:creationId xmlns:p14="http://schemas.microsoft.com/office/powerpoint/2010/main" val="167724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pPr>
              <a:defRPr/>
            </a:pPr>
            <a:fld id="{4C4C2F1B-E551-4A3C-AD71-D784E13B96AD}" type="datetimeFigureOut">
              <a:rPr lang="es-CO" smtClean="0"/>
              <a:pPr>
                <a:defRPr/>
              </a:pPr>
              <a:t>26/09/2019</a:t>
            </a:fld>
            <a:endParaRPr lang="es-CO"/>
          </a:p>
        </p:txBody>
      </p:sp>
      <p:sp>
        <p:nvSpPr>
          <p:cNvPr id="5" name="Footer Placeholder 4"/>
          <p:cNvSpPr>
            <a:spLocks noGrp="1"/>
          </p:cNvSpPr>
          <p:nvPr>
            <p:ph type="ftr" sz="quarter" idx="11"/>
          </p:nvPr>
        </p:nvSpPr>
        <p:spPr/>
        <p:txBody>
          <a:bodyPr/>
          <a:lstStyle/>
          <a:p>
            <a:pPr>
              <a:defRPr/>
            </a:pPr>
            <a:endParaRPr lang="es-CO"/>
          </a:p>
        </p:txBody>
      </p:sp>
      <p:sp>
        <p:nvSpPr>
          <p:cNvPr id="6" name="Slide Number Placeholder 5"/>
          <p:cNvSpPr>
            <a:spLocks noGrp="1"/>
          </p:cNvSpPr>
          <p:nvPr>
            <p:ph type="sldNum" sz="quarter" idx="12"/>
          </p:nvPr>
        </p:nvSpPr>
        <p:spPr/>
        <p:txBody>
          <a:bodyPr/>
          <a:lstStyle/>
          <a:p>
            <a:pPr>
              <a:defRPr/>
            </a:pPr>
            <a:fld id="{EB1199C8-D900-41B9-A00B-D66771B5BD74}" type="slidenum">
              <a:rPr lang="es-CO" smtClean="0"/>
              <a:pPr>
                <a:defRPr/>
              </a:pPr>
              <a:t>‹Nº›</a:t>
            </a:fld>
            <a:endParaRPr lang="es-CO"/>
          </a:p>
        </p:txBody>
      </p:sp>
    </p:spTree>
    <p:extLst>
      <p:ext uri="{BB962C8B-B14F-4D97-AF65-F5344CB8AC3E}">
        <p14:creationId xmlns:p14="http://schemas.microsoft.com/office/powerpoint/2010/main" val="4233215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7 CuadroTexto">
            <a:extLst>
              <a:ext uri="{FF2B5EF4-FFF2-40B4-BE49-F238E27FC236}"/>
            </a:extLst>
          </p:cNvPr>
          <p:cNvSpPr txBox="1">
            <a:spLocks noChangeArrowheads="1"/>
          </p:cNvSpPr>
          <p:nvPr userDrawn="1"/>
        </p:nvSpPr>
        <p:spPr bwMode="auto">
          <a:xfrm>
            <a:off x="7543800" y="304800"/>
            <a:ext cx="838200" cy="369888"/>
          </a:xfrm>
          <a:prstGeom prst="rect">
            <a:avLst/>
          </a:prstGeom>
          <a:solidFill>
            <a:schemeClr val="bg1"/>
          </a:solidFill>
          <a:ln>
            <a:noFill/>
          </a:ln>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defRPr/>
            </a:pPr>
            <a:endParaRPr lang="es-ES"/>
          </a:p>
        </p:txBody>
      </p:sp>
      <p:pic>
        <p:nvPicPr>
          <p:cNvPr id="3" name="Imagen 4"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0" y="166688"/>
            <a:ext cx="25527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93129"/>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pPr>
              <a:defRPr/>
            </a:pPr>
            <a:fld id="{8EB462C2-6198-4E7D-AF14-C99300816E1B}" type="datetimeFigureOut">
              <a:rPr lang="es-CO" smtClean="0"/>
              <a:pPr>
                <a:defRPr/>
              </a:pPr>
              <a:t>26/09/2019</a:t>
            </a:fld>
            <a:endParaRPr lang="es-CO"/>
          </a:p>
        </p:txBody>
      </p:sp>
      <p:sp>
        <p:nvSpPr>
          <p:cNvPr id="5" name="Footer Placeholder 4"/>
          <p:cNvSpPr>
            <a:spLocks noGrp="1"/>
          </p:cNvSpPr>
          <p:nvPr>
            <p:ph type="ftr" sz="quarter" idx="11"/>
          </p:nvPr>
        </p:nvSpPr>
        <p:spPr/>
        <p:txBody>
          <a:bodyPr/>
          <a:lstStyle/>
          <a:p>
            <a:pPr>
              <a:defRPr/>
            </a:pPr>
            <a:endParaRPr lang="es-CO"/>
          </a:p>
        </p:txBody>
      </p:sp>
      <p:sp>
        <p:nvSpPr>
          <p:cNvPr id="6" name="Slide Number Placeholder 5"/>
          <p:cNvSpPr>
            <a:spLocks noGrp="1"/>
          </p:cNvSpPr>
          <p:nvPr>
            <p:ph type="sldNum" sz="quarter" idx="12"/>
          </p:nvPr>
        </p:nvSpPr>
        <p:spPr/>
        <p:txBody>
          <a:bodyPr/>
          <a:lstStyle/>
          <a:p>
            <a:pPr>
              <a:defRPr/>
            </a:pPr>
            <a:fld id="{337E5571-FCAC-45F0-A854-C71929F86C10}" type="slidenum">
              <a:rPr lang="es-CO" smtClean="0"/>
              <a:pPr>
                <a:defRPr/>
              </a:pPr>
              <a:t>‹Nº›</a:t>
            </a:fld>
            <a:endParaRPr lang="es-CO"/>
          </a:p>
        </p:txBody>
      </p:sp>
    </p:spTree>
    <p:extLst>
      <p:ext uri="{BB962C8B-B14F-4D97-AF65-F5344CB8AC3E}">
        <p14:creationId xmlns:p14="http://schemas.microsoft.com/office/powerpoint/2010/main" val="3745113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a:defRPr/>
            </a:pPr>
            <a:fld id="{7929A1FA-9F70-4983-917D-9EDD30D7374E}" type="datetimeFigureOut">
              <a:rPr lang="es-CO" smtClean="0"/>
              <a:pPr>
                <a:defRPr/>
              </a:pPr>
              <a:t>26/09/2019</a:t>
            </a:fld>
            <a:endParaRPr lang="es-CO"/>
          </a:p>
        </p:txBody>
      </p:sp>
      <p:sp>
        <p:nvSpPr>
          <p:cNvPr id="5" name="Footer Placeholder 4"/>
          <p:cNvSpPr>
            <a:spLocks noGrp="1"/>
          </p:cNvSpPr>
          <p:nvPr>
            <p:ph type="ftr" sz="quarter" idx="11"/>
          </p:nvPr>
        </p:nvSpPr>
        <p:spPr/>
        <p:txBody>
          <a:bodyPr/>
          <a:lstStyle/>
          <a:p>
            <a:pPr>
              <a:defRPr/>
            </a:pPr>
            <a:endParaRPr lang="es-CO"/>
          </a:p>
        </p:txBody>
      </p:sp>
      <p:sp>
        <p:nvSpPr>
          <p:cNvPr id="6" name="Slide Number Placeholder 5"/>
          <p:cNvSpPr>
            <a:spLocks noGrp="1"/>
          </p:cNvSpPr>
          <p:nvPr>
            <p:ph type="sldNum" sz="quarter" idx="12"/>
          </p:nvPr>
        </p:nvSpPr>
        <p:spPr/>
        <p:txBody>
          <a:bodyPr/>
          <a:lstStyle/>
          <a:p>
            <a:pPr>
              <a:defRPr/>
            </a:pPr>
            <a:fld id="{895F076E-6C00-42C9-8544-47424789F6C1}" type="slidenum">
              <a:rPr lang="es-CO" smtClean="0"/>
              <a:pPr>
                <a:defRPr/>
              </a:pPr>
              <a:t>‹Nº›</a:t>
            </a:fld>
            <a:endParaRPr lang="es-CO"/>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552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pPr>
              <a:defRPr/>
            </a:pPr>
            <a:fld id="{E59A7666-B0A1-4DF4-979C-DDD68B2DF732}" type="datetimeFigureOut">
              <a:rPr lang="es-CO" smtClean="0"/>
              <a:pPr>
                <a:defRPr/>
              </a:pPr>
              <a:t>26/09/2019</a:t>
            </a:fld>
            <a:endParaRPr lang="es-CO"/>
          </a:p>
        </p:txBody>
      </p:sp>
      <p:sp>
        <p:nvSpPr>
          <p:cNvPr id="6" name="Footer Placeholder 5"/>
          <p:cNvSpPr>
            <a:spLocks noGrp="1"/>
          </p:cNvSpPr>
          <p:nvPr>
            <p:ph type="ftr" sz="quarter" idx="11"/>
          </p:nvPr>
        </p:nvSpPr>
        <p:spPr/>
        <p:txBody>
          <a:bodyPr/>
          <a:lstStyle/>
          <a:p>
            <a:pPr>
              <a:defRPr/>
            </a:pPr>
            <a:endParaRPr lang="es-CO"/>
          </a:p>
        </p:txBody>
      </p:sp>
      <p:sp>
        <p:nvSpPr>
          <p:cNvPr id="7" name="Slide Number Placeholder 6"/>
          <p:cNvSpPr>
            <a:spLocks noGrp="1"/>
          </p:cNvSpPr>
          <p:nvPr>
            <p:ph type="sldNum" sz="quarter" idx="12"/>
          </p:nvPr>
        </p:nvSpPr>
        <p:spPr/>
        <p:txBody>
          <a:bodyPr/>
          <a:lstStyle/>
          <a:p>
            <a:pPr>
              <a:defRPr/>
            </a:pPr>
            <a:fld id="{860A66AF-D9AF-41CB-A36B-008C62E5EC63}" type="slidenum">
              <a:rPr lang="es-CO" smtClean="0"/>
              <a:pPr>
                <a:defRPr/>
              </a:pPr>
              <a:t>‹Nº›</a:t>
            </a:fld>
            <a:endParaRPr lang="es-CO"/>
          </a:p>
        </p:txBody>
      </p:sp>
    </p:spTree>
    <p:extLst>
      <p:ext uri="{BB962C8B-B14F-4D97-AF65-F5344CB8AC3E}">
        <p14:creationId xmlns:p14="http://schemas.microsoft.com/office/powerpoint/2010/main" val="402266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22960" y="2582334"/>
            <a:ext cx="3703320" cy="32867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63440" y="2582334"/>
            <a:ext cx="3703320" cy="32867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pPr>
              <a:defRPr/>
            </a:pPr>
            <a:fld id="{18CFEDB2-7859-40D8-9E62-237FC94527B7}" type="datetimeFigureOut">
              <a:rPr lang="es-CO" smtClean="0"/>
              <a:pPr>
                <a:defRPr/>
              </a:pPr>
              <a:t>26/09/2019</a:t>
            </a:fld>
            <a:endParaRPr lang="es-CO"/>
          </a:p>
        </p:txBody>
      </p:sp>
      <p:sp>
        <p:nvSpPr>
          <p:cNvPr id="8" name="Footer Placeholder 7"/>
          <p:cNvSpPr>
            <a:spLocks noGrp="1"/>
          </p:cNvSpPr>
          <p:nvPr>
            <p:ph type="ftr" sz="quarter" idx="11"/>
          </p:nvPr>
        </p:nvSpPr>
        <p:spPr/>
        <p:txBody>
          <a:bodyPr/>
          <a:lstStyle/>
          <a:p>
            <a:pPr>
              <a:defRPr/>
            </a:pPr>
            <a:endParaRPr lang="es-CO"/>
          </a:p>
        </p:txBody>
      </p:sp>
      <p:sp>
        <p:nvSpPr>
          <p:cNvPr id="9" name="Slide Number Placeholder 8"/>
          <p:cNvSpPr>
            <a:spLocks noGrp="1"/>
          </p:cNvSpPr>
          <p:nvPr>
            <p:ph type="sldNum" sz="quarter" idx="12"/>
          </p:nvPr>
        </p:nvSpPr>
        <p:spPr/>
        <p:txBody>
          <a:bodyPr/>
          <a:lstStyle/>
          <a:p>
            <a:pPr>
              <a:defRPr/>
            </a:pPr>
            <a:fld id="{CB9E02BF-F167-4912-A501-4D8E19CE0A58}" type="slidenum">
              <a:rPr lang="es-CO" smtClean="0"/>
              <a:pPr>
                <a:defRPr/>
              </a:pPr>
              <a:t>‹Nº›</a:t>
            </a:fld>
            <a:endParaRPr lang="es-CO"/>
          </a:p>
        </p:txBody>
      </p:sp>
    </p:spTree>
    <p:extLst>
      <p:ext uri="{BB962C8B-B14F-4D97-AF65-F5344CB8AC3E}">
        <p14:creationId xmlns:p14="http://schemas.microsoft.com/office/powerpoint/2010/main" val="1763037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fld id="{ED40380D-46CD-4444-81AC-9F3D590A5E56}" type="datetimeFigureOut">
              <a:rPr lang="es-CO" smtClean="0"/>
              <a:pPr>
                <a:defRPr/>
              </a:pPr>
              <a:t>26/09/2019</a:t>
            </a:fld>
            <a:endParaRPr lang="es-CO"/>
          </a:p>
        </p:txBody>
      </p:sp>
      <p:sp>
        <p:nvSpPr>
          <p:cNvPr id="4" name="Footer Placeholder 3"/>
          <p:cNvSpPr>
            <a:spLocks noGrp="1"/>
          </p:cNvSpPr>
          <p:nvPr>
            <p:ph type="ftr" sz="quarter" idx="11"/>
          </p:nvPr>
        </p:nvSpPr>
        <p:spPr/>
        <p:txBody>
          <a:bodyPr/>
          <a:lstStyle/>
          <a:p>
            <a:pPr>
              <a:defRPr/>
            </a:pPr>
            <a:endParaRPr lang="es-CO"/>
          </a:p>
        </p:txBody>
      </p:sp>
      <p:sp>
        <p:nvSpPr>
          <p:cNvPr id="5" name="Slide Number Placeholder 4"/>
          <p:cNvSpPr>
            <a:spLocks noGrp="1"/>
          </p:cNvSpPr>
          <p:nvPr>
            <p:ph type="sldNum" sz="quarter" idx="12"/>
          </p:nvPr>
        </p:nvSpPr>
        <p:spPr/>
        <p:txBody>
          <a:bodyPr/>
          <a:lstStyle/>
          <a:p>
            <a:pPr>
              <a:defRPr/>
            </a:pPr>
            <a:fld id="{CB5C9FF9-FEA6-4EDA-9A2C-A7BB09AA68DC}" type="slidenum">
              <a:rPr lang="es-CO" smtClean="0"/>
              <a:pPr>
                <a:defRPr/>
              </a:pPr>
              <a:t>‹Nº›</a:t>
            </a:fld>
            <a:endParaRPr lang="es-CO"/>
          </a:p>
        </p:txBody>
      </p:sp>
    </p:spTree>
    <p:extLst>
      <p:ext uri="{BB962C8B-B14F-4D97-AF65-F5344CB8AC3E}">
        <p14:creationId xmlns:p14="http://schemas.microsoft.com/office/powerpoint/2010/main" val="260322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E774E854-0BC3-4C6C-8D45-589D6C4B7503}" type="datetimeFigureOut">
              <a:rPr lang="es-CO" smtClean="0"/>
              <a:pPr>
                <a:defRPr/>
              </a:pPr>
              <a:t>26/09/2019</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s-CO"/>
          </a:p>
        </p:txBody>
      </p:sp>
      <p:sp>
        <p:nvSpPr>
          <p:cNvPr id="9" name="Slide Number Placeholder 8"/>
          <p:cNvSpPr>
            <a:spLocks noGrp="1"/>
          </p:cNvSpPr>
          <p:nvPr>
            <p:ph type="sldNum" sz="quarter" idx="12"/>
          </p:nvPr>
        </p:nvSpPr>
        <p:spPr/>
        <p:txBody>
          <a:bodyPr/>
          <a:lstStyle/>
          <a:p>
            <a:pPr>
              <a:defRPr/>
            </a:pPr>
            <a:fld id="{1462C92B-230D-437C-B8DF-83AFF95B2547}" type="slidenum">
              <a:rPr lang="es-CO" smtClean="0"/>
              <a:pPr>
                <a:defRPr/>
              </a:pPr>
              <a:t>‹Nº›</a:t>
            </a:fld>
            <a:endParaRPr lang="es-CO"/>
          </a:p>
        </p:txBody>
      </p:sp>
    </p:spTree>
    <p:extLst>
      <p:ext uri="{BB962C8B-B14F-4D97-AF65-F5344CB8AC3E}">
        <p14:creationId xmlns:p14="http://schemas.microsoft.com/office/powerpoint/2010/main" val="587894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5F6CEAE2-E4F8-4EB4-A3AC-8043A8E60446}" type="datetimeFigureOut">
              <a:rPr lang="es-CO" smtClean="0"/>
              <a:pPr>
                <a:defRPr/>
              </a:pPr>
              <a:t>26/09/2019</a:t>
            </a:fld>
            <a:endParaRPr lang="es-CO"/>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B0EB133-7DE8-4607-A198-B08F15F909B6}" type="slidenum">
              <a:rPr lang="es-CO" smtClean="0"/>
              <a:pPr>
                <a:defRPr/>
              </a:pPr>
              <a:t>‹Nº›</a:t>
            </a:fld>
            <a:endParaRPr lang="es-CO"/>
          </a:p>
        </p:txBody>
      </p:sp>
    </p:spTree>
    <p:extLst>
      <p:ext uri="{BB962C8B-B14F-4D97-AF65-F5344CB8AC3E}">
        <p14:creationId xmlns:p14="http://schemas.microsoft.com/office/powerpoint/2010/main" val="421757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pPr>
              <a:defRPr/>
            </a:pPr>
            <a:fld id="{797AAFDD-5B54-405F-8CF3-9FF66FDF0C36}" type="datetimeFigureOut">
              <a:rPr lang="es-CO" smtClean="0"/>
              <a:pPr>
                <a:defRPr/>
              </a:pPr>
              <a:t>26/09/2019</a:t>
            </a:fld>
            <a:endParaRPr lang="es-CO"/>
          </a:p>
        </p:txBody>
      </p:sp>
      <p:sp>
        <p:nvSpPr>
          <p:cNvPr id="6" name="Footer Placeholder 5"/>
          <p:cNvSpPr>
            <a:spLocks noGrp="1"/>
          </p:cNvSpPr>
          <p:nvPr>
            <p:ph type="ftr" sz="quarter" idx="11"/>
          </p:nvPr>
        </p:nvSpPr>
        <p:spPr/>
        <p:txBody>
          <a:bodyPr/>
          <a:lstStyle/>
          <a:p>
            <a:pPr>
              <a:defRPr/>
            </a:pPr>
            <a:endParaRPr lang="es-CO"/>
          </a:p>
        </p:txBody>
      </p:sp>
      <p:sp>
        <p:nvSpPr>
          <p:cNvPr id="7" name="Slide Number Placeholder 6"/>
          <p:cNvSpPr>
            <a:spLocks noGrp="1"/>
          </p:cNvSpPr>
          <p:nvPr>
            <p:ph type="sldNum" sz="quarter" idx="12"/>
          </p:nvPr>
        </p:nvSpPr>
        <p:spPr/>
        <p:txBody>
          <a:bodyPr/>
          <a:lstStyle/>
          <a:p>
            <a:pPr>
              <a:defRPr/>
            </a:pPr>
            <a:fld id="{D11A8968-5870-4750-BE76-65A595DACC7A}" type="slidenum">
              <a:rPr lang="es-CO" smtClean="0"/>
              <a:pPr>
                <a:defRPr/>
              </a:pPr>
              <a:t>‹Nº›</a:t>
            </a:fld>
            <a:endParaRPr lang="es-CO"/>
          </a:p>
        </p:txBody>
      </p:sp>
    </p:spTree>
    <p:extLst>
      <p:ext uri="{BB962C8B-B14F-4D97-AF65-F5344CB8AC3E}">
        <p14:creationId xmlns:p14="http://schemas.microsoft.com/office/powerpoint/2010/main" val="5147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ED40380D-46CD-4444-81AC-9F3D590A5E56}" type="datetimeFigureOut">
              <a:rPr lang="es-CO" smtClean="0"/>
              <a:pPr>
                <a:defRPr/>
              </a:pPr>
              <a:t>26/09/2019</a:t>
            </a:fld>
            <a:endParaRPr lang="es-CO"/>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s-CO"/>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CB5C9FF9-FEA6-4EDA-9A2C-A7BB09AA68DC}" type="slidenum">
              <a:rPr lang="es-CO" smtClean="0"/>
              <a:pPr>
                <a:defRPr/>
              </a:pPr>
              <a:t>‹Nº›</a:t>
            </a:fld>
            <a:endParaRPr lang="es-CO"/>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566896"/>
      </p:ext>
    </p:extLst>
  </p:cSld>
  <p:clrMap bg1="lt1" tx1="dk1" bg2="lt2" tx2="dk2" accent1="accent1" accent2="accent2" accent3="accent3" accent4="accent4" accent5="accent5" accent6="accent6" hlink="hlink" folHlink="folHlink"/>
  <p:sldLayoutIdLst>
    <p:sldLayoutId id="2147485529" r:id="rId1"/>
    <p:sldLayoutId id="2147485530" r:id="rId2"/>
    <p:sldLayoutId id="2147485531" r:id="rId3"/>
    <p:sldLayoutId id="2147485532" r:id="rId4"/>
    <p:sldLayoutId id="2147485533" r:id="rId5"/>
    <p:sldLayoutId id="2147485534" r:id="rId6"/>
    <p:sldLayoutId id="2147485535" r:id="rId7"/>
    <p:sldLayoutId id="2147485536" r:id="rId8"/>
    <p:sldLayoutId id="2147485537" r:id="rId9"/>
    <p:sldLayoutId id="2147485538" r:id="rId10"/>
    <p:sldLayoutId id="2147485539" r:id="rId11"/>
    <p:sldLayoutId id="2147485540"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1.jpg"/><Relationship Id="rId5" Type="http://schemas.openxmlformats.org/officeDocument/2006/relationships/image" Target="../media/image16.jpeg"/><Relationship Id="rId10" Type="http://schemas.openxmlformats.org/officeDocument/2006/relationships/image" Target="../media/image3.png"/><Relationship Id="rId4" Type="http://schemas.openxmlformats.org/officeDocument/2006/relationships/image" Target="../media/image15.jpeg"/><Relationship Id="rId9"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hyperlink" Target="https://www.youtube.com/watch?v=fxXFjPg59Bk"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hyperlink" Target="../../TRANSFORMACION%20DEL%20RRHH/Plan%20de%20carrera%20organizacional.xlsx"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ADMINISTRATIVOS/MATRIZ%20DE%20COMUNICACIONES/FAYF-083%20Matriz%20de%20Comunicacion.doc"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jpeg"/><Relationship Id="rId7" Type="http://schemas.openxmlformats.org/officeDocument/2006/relationships/image" Target="../media/image45.jpeg"/><Relationship Id="rId2" Type="http://schemas.openxmlformats.org/officeDocument/2006/relationships/hyperlink" Target="http://images.google.com.co/imgres?imgurl=http://comps.fotosearch.com/comp/UNN/UNN590/medico-ropa-grafico_~u14431432.jpg&amp;imgrefurl=http://www.fotosearch.es/UNN590/u14431432/&amp;usg=__3y9t9kwsBlOAm-o57iJCTOCiJfM=&amp;h=320&amp;w=275&amp;sz=31&amp;hl=es&amp;start=40&amp;um=1&amp;tbnid=wf3SLjOTXSx8bM:&amp;tbnh=118&amp;tbnw=101&amp;prev=/images?q%3Dmedico%26ndsp%3D20%26hl%3Des%26rlz%3D1W1SKPB_es%26sa%3DN%26start%3D20%26um%3D1" TargetMode="External"/><Relationship Id="rId1" Type="http://schemas.openxmlformats.org/officeDocument/2006/relationships/slideLayout" Target="../slideLayouts/slideLayout7.xml"/><Relationship Id="rId6" Type="http://schemas.openxmlformats.org/officeDocument/2006/relationships/hyperlink" Target="http://images.google.com.co/imgres?imgurl=http://unicorpcta.com/imagenes/colpatria%20logo.jpg&amp;imgrefurl=http://unicorpcta.com/paginas/seguridad.html&amp;usg=__KeLin7G6rWgIMhDdxz4b868HJrQ=&amp;h=279&amp;w=350&amp;sz=13&amp;hl=es&amp;start=3&amp;um=1&amp;tbnid=cC7Vb5Tq_pfOPM:&amp;tbnh=96&amp;tbnw=120&amp;prev=/images?q%3Darp%2Bcolpatria%26hl%3Des%26rlz%3D1W1SKPB_es%26um%3D1" TargetMode="External"/><Relationship Id="rId5" Type="http://schemas.openxmlformats.org/officeDocument/2006/relationships/image" Target="../media/image44.jpeg"/><Relationship Id="rId4" Type="http://schemas.openxmlformats.org/officeDocument/2006/relationships/hyperlink" Target="http://images.google.com.co/imgres?imgurl=http://www.emprendimientos.info/wp-content/uploads/2009/04/dinero.jpg&amp;imgrefurl=http://www.emprendimientos.info/&amp;usg=__yunGX9sl9WhJ6R5A666_suU8UMQ=&amp;h=320&amp;w=311&amp;sz=14&amp;hl=es&amp;start=2&amp;um=1&amp;tbnid=P-Qf2V9BOjpERM:&amp;tbnh=118&amp;tbnw=115&amp;prev=/images?q%3Ddinero%26hl%3Des%26rlz%3D1W1SKPB_es%26um%3D1"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54.jpe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56.png"/><Relationship Id="rId7" Type="http://schemas.openxmlformats.org/officeDocument/2006/relationships/image" Target="../media/image74.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5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77.png"/><Relationship Id="rId7" Type="http://schemas.openxmlformats.org/officeDocument/2006/relationships/image" Target="../media/image86.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5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59.jpe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jpeg"/></Relationships>
</file>

<file path=ppt/slides/_rels/slide6.xml.rels><?xml version="1.0" encoding="UTF-8" standalone="yes"?>
<Relationships xmlns="http://schemas.openxmlformats.org/package/2006/relationships"><Relationship Id="rId3" Type="http://schemas.openxmlformats.org/officeDocument/2006/relationships/hyperlink" Target="http://2.bp.blogspot.com/-urbcIqSyU6w/UK4DlzsijKI/AAAAAAAAAIM/gkO9nbcIdHo/s1600/2.jpg"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59.jpeg"/><Relationship Id="rId1" Type="http://schemas.openxmlformats.org/officeDocument/2006/relationships/slideLayout" Target="../slideLayouts/slideLayout7.xml"/><Relationship Id="rId5" Type="http://schemas.openxmlformats.org/officeDocument/2006/relationships/image" Target="../media/image98.jpe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59.jpeg"/><Relationship Id="rId1" Type="http://schemas.openxmlformats.org/officeDocument/2006/relationships/slideLayout" Target="../slideLayouts/slideLayout7.xml"/><Relationship Id="rId5" Type="http://schemas.openxmlformats.org/officeDocument/2006/relationships/image" Target="../media/image101.jpeg"/><Relationship Id="rId4" Type="http://schemas.openxmlformats.org/officeDocument/2006/relationships/image" Target="../media/image100.jpe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64.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3.png"/><Relationship Id="rId2" Type="http://schemas.openxmlformats.org/officeDocument/2006/relationships/hyperlink" Target="http://es.wikipedia.org/wiki/Ciclo_de_vida_(medioambiente)" TargetMode="External"/><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image" Target="../media/image107.png"/><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116.jpeg"/><Relationship Id="rId7" Type="http://schemas.openxmlformats.org/officeDocument/2006/relationships/image" Target="../media/image120.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27.jpeg"/></Relationships>
</file>

<file path=ppt/slides/_rels/slide7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extLst>
          </p:cNvPr>
          <p:cNvSpPr txBox="1"/>
          <p:nvPr/>
        </p:nvSpPr>
        <p:spPr>
          <a:xfrm>
            <a:off x="510217" y="2286000"/>
            <a:ext cx="8108310" cy="2092048"/>
          </a:xfrm>
          <a:prstGeom prst="rect">
            <a:avLst/>
          </a:prstGeom>
          <a:noFill/>
        </p:spPr>
        <p:txBody>
          <a:bodyPr wrap="square">
            <a:spAutoFit/>
          </a:bodyPr>
          <a:lstStyle/>
          <a:p>
            <a:pPr algn="ctr">
              <a:lnSpc>
                <a:spcPts val="3000"/>
              </a:lnSpc>
              <a:defRPr/>
            </a:pPr>
            <a:r>
              <a:rPr kumimoji="1" lang="es-419" altLang="es-CO" sz="6000" b="0" dirty="0" smtClean="0">
                <a:solidFill>
                  <a:srgbClr val="FF6600"/>
                </a:solidFill>
                <a:latin typeface="Impact" panose="020B0806030902050204" pitchFamily="34" charset="0"/>
              </a:rPr>
              <a:t>“</a:t>
            </a:r>
            <a:r>
              <a:rPr kumimoji="1" lang="es-CO" altLang="es-CO" sz="6000" b="0" dirty="0" smtClean="0">
                <a:solidFill>
                  <a:srgbClr val="FF6600"/>
                </a:solidFill>
                <a:latin typeface="Impact" panose="020B0806030902050204" pitchFamily="34" charset="0"/>
              </a:rPr>
              <a:t>Generamos </a:t>
            </a:r>
            <a:r>
              <a:rPr kumimoji="1" lang="es-CO" altLang="es-CO" sz="6000" b="0" dirty="0">
                <a:solidFill>
                  <a:srgbClr val="FF6600"/>
                </a:solidFill>
                <a:latin typeface="Impact" panose="020B0806030902050204" pitchFamily="34" charset="0"/>
              </a:rPr>
              <a:t>confianza</a:t>
            </a:r>
            <a:r>
              <a:rPr kumimoji="1" lang="es-419" altLang="es-CO" sz="6000" b="0" dirty="0">
                <a:solidFill>
                  <a:srgbClr val="FF6600"/>
                </a:solidFill>
                <a:latin typeface="Impact" panose="020B0806030902050204" pitchFamily="34" charset="0"/>
              </a:rPr>
              <a:t> </a:t>
            </a:r>
            <a:r>
              <a:rPr kumimoji="1" lang="es-419" altLang="es-CO" sz="6000" b="0" dirty="0" smtClean="0">
                <a:solidFill>
                  <a:srgbClr val="FF6600"/>
                </a:solidFill>
                <a:latin typeface="Impact" panose="020B0806030902050204" pitchFamily="34" charset="0"/>
              </a:rPr>
              <a:t>y</a:t>
            </a:r>
          </a:p>
          <a:p>
            <a:pPr algn="ctr">
              <a:lnSpc>
                <a:spcPts val="3000"/>
              </a:lnSpc>
              <a:defRPr/>
            </a:pPr>
            <a:endParaRPr kumimoji="1" lang="es-419" altLang="es-CO" sz="6000" b="0" dirty="0">
              <a:solidFill>
                <a:srgbClr val="FF6600"/>
              </a:solidFill>
              <a:latin typeface="Impact" panose="020B0806030902050204" pitchFamily="34" charset="0"/>
            </a:endParaRPr>
          </a:p>
          <a:p>
            <a:pPr algn="ctr">
              <a:lnSpc>
                <a:spcPts val="3000"/>
              </a:lnSpc>
              <a:defRPr/>
            </a:pPr>
            <a:endParaRPr kumimoji="1" lang="es-419" altLang="es-CO" sz="6000" b="0" dirty="0" smtClean="0">
              <a:solidFill>
                <a:srgbClr val="FF6600"/>
              </a:solidFill>
              <a:latin typeface="Impact" panose="020B0806030902050204" pitchFamily="34" charset="0"/>
            </a:endParaRPr>
          </a:p>
          <a:p>
            <a:pPr algn="ctr">
              <a:lnSpc>
                <a:spcPts val="3000"/>
              </a:lnSpc>
              <a:defRPr/>
            </a:pPr>
            <a:r>
              <a:rPr kumimoji="1" lang="es-419" altLang="es-CO" sz="6000" b="0" dirty="0" smtClean="0">
                <a:solidFill>
                  <a:srgbClr val="FF6600"/>
                </a:solidFill>
                <a:latin typeface="Impact" panose="020B0806030902050204" pitchFamily="34" charset="0"/>
              </a:rPr>
              <a:t> </a:t>
            </a:r>
          </a:p>
          <a:p>
            <a:pPr algn="ctr">
              <a:lnSpc>
                <a:spcPts val="3000"/>
              </a:lnSpc>
              <a:defRPr/>
            </a:pPr>
            <a:r>
              <a:rPr kumimoji="1" lang="es-419" altLang="es-CO" sz="6000" b="0" dirty="0" smtClean="0">
                <a:solidFill>
                  <a:srgbClr val="FF6600"/>
                </a:solidFill>
                <a:latin typeface="Impact" panose="020B0806030902050204" pitchFamily="34" charset="0"/>
              </a:rPr>
              <a:t>Bienestar </a:t>
            </a:r>
            <a:r>
              <a:rPr kumimoji="1" lang="es-419" altLang="es-CO" sz="6000" b="0" dirty="0">
                <a:solidFill>
                  <a:srgbClr val="FF6600"/>
                </a:solidFill>
                <a:latin typeface="Impact" panose="020B0806030902050204" pitchFamily="34" charset="0"/>
              </a:rPr>
              <a:t>a </a:t>
            </a:r>
            <a:r>
              <a:rPr kumimoji="1" lang="es-419" altLang="es-CO" sz="6000" b="0" dirty="0" smtClean="0">
                <a:solidFill>
                  <a:srgbClr val="FF6600"/>
                </a:solidFill>
                <a:latin typeface="Impact" panose="020B0806030902050204" pitchFamily="34" charset="0"/>
              </a:rPr>
              <a:t>los Usuarios</a:t>
            </a:r>
            <a:r>
              <a:rPr kumimoji="1" lang="es-CO" altLang="es-CO" sz="6000" b="0" dirty="0" smtClean="0">
                <a:solidFill>
                  <a:srgbClr val="FF6600"/>
                </a:solidFill>
                <a:latin typeface="Impact" panose="020B0806030902050204" pitchFamily="34" charset="0"/>
              </a:rPr>
              <a:t>”</a:t>
            </a:r>
            <a:endParaRPr lang="es-ES_tradnl" sz="6000" spc="-150" dirty="0">
              <a:solidFill>
                <a:schemeClr val="accent1">
                  <a:lumMod val="50000"/>
                </a:schemeClr>
              </a:solidFill>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4927" y="228600"/>
            <a:ext cx="2133600" cy="654305"/>
          </a:xfrm>
          <a:prstGeom prst="rect">
            <a:avLst/>
          </a:prstGeom>
        </p:spPr>
      </p:pic>
    </p:spTree>
    <p:extLst>
      <p:ext uri="{BB962C8B-B14F-4D97-AF65-F5344CB8AC3E}">
        <p14:creationId xmlns:p14="http://schemas.microsoft.com/office/powerpoint/2010/main" val="1162373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31 Conector recto">
            <a:extLst>
              <a:ext uri="{FF2B5EF4-FFF2-40B4-BE49-F238E27FC236}"/>
            </a:extLst>
          </p:cNvPr>
          <p:cNvCxnSpPr/>
          <p:nvPr/>
        </p:nvCxnSpPr>
        <p:spPr>
          <a:xfrm>
            <a:off x="6411913" y="2314575"/>
            <a:ext cx="0" cy="390525"/>
          </a:xfrm>
          <a:prstGeom prst="line">
            <a:avLst/>
          </a:prstGeom>
        </p:spPr>
        <p:style>
          <a:lnRef idx="1">
            <a:schemeClr val="accent6"/>
          </a:lnRef>
          <a:fillRef idx="0">
            <a:schemeClr val="accent6"/>
          </a:fillRef>
          <a:effectRef idx="0">
            <a:schemeClr val="accent6"/>
          </a:effectRef>
          <a:fontRef idx="minor">
            <a:schemeClr val="tx1"/>
          </a:fontRef>
        </p:style>
      </p:cxnSp>
      <p:cxnSp>
        <p:nvCxnSpPr>
          <p:cNvPr id="124" name="31 Conector recto">
            <a:extLst>
              <a:ext uri="{FF2B5EF4-FFF2-40B4-BE49-F238E27FC236}"/>
            </a:extLst>
          </p:cNvPr>
          <p:cNvCxnSpPr/>
          <p:nvPr/>
        </p:nvCxnSpPr>
        <p:spPr>
          <a:xfrm>
            <a:off x="4368800" y="3609975"/>
            <a:ext cx="1588" cy="390525"/>
          </a:xfrm>
          <a:prstGeom prst="line">
            <a:avLst/>
          </a:prstGeom>
        </p:spPr>
        <p:style>
          <a:lnRef idx="1">
            <a:schemeClr val="accent6"/>
          </a:lnRef>
          <a:fillRef idx="0">
            <a:schemeClr val="accent6"/>
          </a:fillRef>
          <a:effectRef idx="0">
            <a:schemeClr val="accent6"/>
          </a:effectRef>
          <a:fontRef idx="minor">
            <a:schemeClr val="tx1"/>
          </a:fontRef>
        </p:style>
      </p:cxnSp>
      <p:cxnSp>
        <p:nvCxnSpPr>
          <p:cNvPr id="118" name="31 Conector recto">
            <a:extLst>
              <a:ext uri="{FF2B5EF4-FFF2-40B4-BE49-F238E27FC236}"/>
            </a:extLst>
          </p:cNvPr>
          <p:cNvCxnSpPr/>
          <p:nvPr/>
        </p:nvCxnSpPr>
        <p:spPr>
          <a:xfrm flipH="1">
            <a:off x="3616325" y="2105025"/>
            <a:ext cx="11113" cy="665163"/>
          </a:xfrm>
          <a:prstGeom prst="line">
            <a:avLst/>
          </a:prstGeom>
        </p:spPr>
        <p:style>
          <a:lnRef idx="1">
            <a:schemeClr val="accent6"/>
          </a:lnRef>
          <a:fillRef idx="0">
            <a:schemeClr val="accent6"/>
          </a:fillRef>
          <a:effectRef idx="0">
            <a:schemeClr val="accent6"/>
          </a:effectRef>
          <a:fontRef idx="minor">
            <a:schemeClr val="tx1"/>
          </a:fontRef>
        </p:style>
      </p:cxnSp>
      <p:cxnSp>
        <p:nvCxnSpPr>
          <p:cNvPr id="116" name="127 Conector recto">
            <a:extLst>
              <a:ext uri="{FF2B5EF4-FFF2-40B4-BE49-F238E27FC236}"/>
            </a:extLst>
          </p:cNvPr>
          <p:cNvCxnSpPr>
            <a:cxnSpLocks/>
          </p:cNvCxnSpPr>
          <p:nvPr/>
        </p:nvCxnSpPr>
        <p:spPr>
          <a:xfrm>
            <a:off x="5030788" y="2443163"/>
            <a:ext cx="116522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22" name="31 Conector recto">
            <a:extLst>
              <a:ext uri="{FF2B5EF4-FFF2-40B4-BE49-F238E27FC236}"/>
            </a:extLst>
          </p:cNvPr>
          <p:cNvCxnSpPr>
            <a:cxnSpLocks/>
          </p:cNvCxnSpPr>
          <p:nvPr/>
        </p:nvCxnSpPr>
        <p:spPr>
          <a:xfrm>
            <a:off x="8505825" y="2811463"/>
            <a:ext cx="0" cy="963612"/>
          </a:xfrm>
          <a:prstGeom prst="line">
            <a:avLst/>
          </a:prstGeom>
        </p:spPr>
        <p:style>
          <a:lnRef idx="1">
            <a:schemeClr val="accent6"/>
          </a:lnRef>
          <a:fillRef idx="0">
            <a:schemeClr val="accent6"/>
          </a:fillRef>
          <a:effectRef idx="0">
            <a:schemeClr val="accent6"/>
          </a:effectRef>
          <a:fontRef idx="minor">
            <a:schemeClr val="tx1"/>
          </a:fontRef>
        </p:style>
      </p:cxnSp>
      <p:cxnSp>
        <p:nvCxnSpPr>
          <p:cNvPr id="121" name="31 Conector recto">
            <a:extLst>
              <a:ext uri="{FF2B5EF4-FFF2-40B4-BE49-F238E27FC236}"/>
            </a:extLst>
          </p:cNvPr>
          <p:cNvCxnSpPr>
            <a:cxnSpLocks/>
          </p:cNvCxnSpPr>
          <p:nvPr/>
        </p:nvCxnSpPr>
        <p:spPr>
          <a:xfrm>
            <a:off x="7769225" y="2811463"/>
            <a:ext cx="0" cy="963612"/>
          </a:xfrm>
          <a:prstGeom prst="line">
            <a:avLst/>
          </a:prstGeom>
        </p:spPr>
        <p:style>
          <a:lnRef idx="1">
            <a:schemeClr val="accent6"/>
          </a:lnRef>
          <a:fillRef idx="0">
            <a:schemeClr val="accent6"/>
          </a:fillRef>
          <a:effectRef idx="0">
            <a:schemeClr val="accent6"/>
          </a:effectRef>
          <a:fontRef idx="minor">
            <a:schemeClr val="tx1"/>
          </a:fontRef>
        </p:style>
      </p:cxnSp>
      <p:cxnSp>
        <p:nvCxnSpPr>
          <p:cNvPr id="113" name="31 Conector recto">
            <a:extLst>
              <a:ext uri="{FF2B5EF4-FFF2-40B4-BE49-F238E27FC236}"/>
            </a:extLst>
          </p:cNvPr>
          <p:cNvCxnSpPr>
            <a:cxnSpLocks/>
          </p:cNvCxnSpPr>
          <p:nvPr/>
        </p:nvCxnSpPr>
        <p:spPr>
          <a:xfrm>
            <a:off x="7053263" y="2811463"/>
            <a:ext cx="0" cy="963612"/>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18 Conector recto"/>
          <p:cNvCxnSpPr>
            <a:cxnSpLocks/>
          </p:cNvCxnSpPr>
          <p:nvPr/>
        </p:nvCxnSpPr>
        <p:spPr>
          <a:xfrm>
            <a:off x="4778375" y="2395538"/>
            <a:ext cx="1588" cy="1208087"/>
          </a:xfrm>
          <a:prstGeom prst="line">
            <a:avLst/>
          </a:prstGeom>
        </p:spPr>
        <p:style>
          <a:lnRef idx="1">
            <a:schemeClr val="accent6"/>
          </a:lnRef>
          <a:fillRef idx="0">
            <a:schemeClr val="accent6"/>
          </a:fillRef>
          <a:effectRef idx="0">
            <a:schemeClr val="accent6"/>
          </a:effectRef>
          <a:fontRef idx="minor">
            <a:schemeClr val="tx1"/>
          </a:fontRef>
        </p:style>
      </p:cxnSp>
      <p:cxnSp>
        <p:nvCxnSpPr>
          <p:cNvPr id="115" name="31 Conector recto">
            <a:extLst>
              <a:ext uri="{FF2B5EF4-FFF2-40B4-BE49-F238E27FC236}"/>
            </a:extLst>
          </p:cNvPr>
          <p:cNvCxnSpPr>
            <a:cxnSpLocks/>
          </p:cNvCxnSpPr>
          <p:nvPr/>
        </p:nvCxnSpPr>
        <p:spPr>
          <a:xfrm flipH="1">
            <a:off x="6389688" y="2838450"/>
            <a:ext cx="4762" cy="9144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2" name="31 Conector recto">
            <a:extLst>
              <a:ext uri="{FF2B5EF4-FFF2-40B4-BE49-F238E27FC236}"/>
            </a:extLst>
          </p:cNvPr>
          <p:cNvCxnSpPr>
            <a:cxnSpLocks/>
          </p:cNvCxnSpPr>
          <p:nvPr/>
        </p:nvCxnSpPr>
        <p:spPr>
          <a:xfrm flipH="1">
            <a:off x="1285875" y="3502025"/>
            <a:ext cx="9525" cy="657225"/>
          </a:xfrm>
          <a:prstGeom prst="line">
            <a:avLst/>
          </a:prstGeom>
        </p:spPr>
        <p:style>
          <a:lnRef idx="1">
            <a:schemeClr val="accent6"/>
          </a:lnRef>
          <a:fillRef idx="0">
            <a:schemeClr val="accent6"/>
          </a:fillRef>
          <a:effectRef idx="0">
            <a:schemeClr val="accent6"/>
          </a:effectRef>
          <a:fontRef idx="minor">
            <a:schemeClr val="tx1"/>
          </a:fontRef>
        </p:style>
      </p:cxnSp>
      <p:cxnSp>
        <p:nvCxnSpPr>
          <p:cNvPr id="103" name="128 Conector recto">
            <a:extLst>
              <a:ext uri="{FF2B5EF4-FFF2-40B4-BE49-F238E27FC236}"/>
            </a:extLst>
          </p:cNvPr>
          <p:cNvCxnSpPr>
            <a:cxnSpLocks/>
          </p:cNvCxnSpPr>
          <p:nvPr/>
        </p:nvCxnSpPr>
        <p:spPr>
          <a:xfrm>
            <a:off x="652463" y="3516313"/>
            <a:ext cx="0" cy="101917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9" name="143 Conector recto">
            <a:extLst>
              <a:ext uri="{FF2B5EF4-FFF2-40B4-BE49-F238E27FC236}"/>
            </a:extLst>
          </p:cNvPr>
          <p:cNvCxnSpPr/>
          <p:nvPr/>
        </p:nvCxnSpPr>
        <p:spPr>
          <a:xfrm>
            <a:off x="282575" y="4995863"/>
            <a:ext cx="27622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1" name="137 Conector recto"/>
          <p:cNvCxnSpPr>
            <a:cxnSpLocks/>
          </p:cNvCxnSpPr>
          <p:nvPr/>
        </p:nvCxnSpPr>
        <p:spPr>
          <a:xfrm>
            <a:off x="4784725" y="2713038"/>
            <a:ext cx="76358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00" name="143 Conector recto"/>
          <p:cNvCxnSpPr/>
          <p:nvPr/>
        </p:nvCxnSpPr>
        <p:spPr>
          <a:xfrm>
            <a:off x="477838" y="4587875"/>
            <a:ext cx="1206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6" name="31 Conector recto"/>
          <p:cNvCxnSpPr/>
          <p:nvPr/>
        </p:nvCxnSpPr>
        <p:spPr>
          <a:xfrm flipH="1">
            <a:off x="3240088" y="3506788"/>
            <a:ext cx="23812" cy="2249487"/>
          </a:xfrm>
          <a:prstGeom prst="line">
            <a:avLst/>
          </a:prstGeom>
        </p:spPr>
        <p:style>
          <a:lnRef idx="1">
            <a:schemeClr val="accent6"/>
          </a:lnRef>
          <a:fillRef idx="0">
            <a:schemeClr val="accent6"/>
          </a:fillRef>
          <a:effectRef idx="0">
            <a:schemeClr val="accent6"/>
          </a:effectRef>
          <a:fontRef idx="minor">
            <a:schemeClr val="tx1"/>
          </a:fontRef>
        </p:style>
      </p:cxnSp>
      <p:cxnSp>
        <p:nvCxnSpPr>
          <p:cNvPr id="96" name="143 Conector recto"/>
          <p:cNvCxnSpPr/>
          <p:nvPr/>
        </p:nvCxnSpPr>
        <p:spPr>
          <a:xfrm>
            <a:off x="282575" y="5245100"/>
            <a:ext cx="27622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137 Conector recto"/>
          <p:cNvCxnSpPr/>
          <p:nvPr/>
        </p:nvCxnSpPr>
        <p:spPr>
          <a:xfrm>
            <a:off x="1612900" y="3889375"/>
            <a:ext cx="398463" cy="4763"/>
          </a:xfrm>
          <a:prstGeom prst="line">
            <a:avLst/>
          </a:prstGeom>
        </p:spPr>
        <p:style>
          <a:lnRef idx="1">
            <a:schemeClr val="accent6"/>
          </a:lnRef>
          <a:fillRef idx="0">
            <a:schemeClr val="accent6"/>
          </a:fillRef>
          <a:effectRef idx="0">
            <a:schemeClr val="accent6"/>
          </a:effectRef>
          <a:fontRef idx="minor">
            <a:schemeClr val="tx1"/>
          </a:fontRef>
        </p:style>
      </p:cxnSp>
      <p:cxnSp>
        <p:nvCxnSpPr>
          <p:cNvPr id="139" name="31 Conector recto"/>
          <p:cNvCxnSpPr>
            <a:cxnSpLocks/>
            <a:endCxn id="87" idx="2"/>
          </p:cNvCxnSpPr>
          <p:nvPr/>
        </p:nvCxnSpPr>
        <p:spPr>
          <a:xfrm flipH="1">
            <a:off x="5327650" y="3590925"/>
            <a:ext cx="11113" cy="107315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1" name="31 Conector recto"/>
          <p:cNvCxnSpPr/>
          <p:nvPr/>
        </p:nvCxnSpPr>
        <p:spPr>
          <a:xfrm>
            <a:off x="3603625" y="3497263"/>
            <a:ext cx="0" cy="390525"/>
          </a:xfrm>
          <a:prstGeom prst="line">
            <a:avLst/>
          </a:prstGeom>
        </p:spPr>
        <p:style>
          <a:lnRef idx="1">
            <a:schemeClr val="accent6"/>
          </a:lnRef>
          <a:fillRef idx="0">
            <a:schemeClr val="accent6"/>
          </a:fillRef>
          <a:effectRef idx="0">
            <a:schemeClr val="accent6"/>
          </a:effectRef>
          <a:fontRef idx="minor">
            <a:schemeClr val="tx1"/>
          </a:fontRef>
        </p:style>
      </p:cxnSp>
      <p:cxnSp>
        <p:nvCxnSpPr>
          <p:cNvPr id="106" name="31 Conector recto"/>
          <p:cNvCxnSpPr>
            <a:endCxn id="137" idx="2"/>
          </p:cNvCxnSpPr>
          <p:nvPr/>
        </p:nvCxnSpPr>
        <p:spPr>
          <a:xfrm flipH="1">
            <a:off x="2776538" y="3502025"/>
            <a:ext cx="26987" cy="1682750"/>
          </a:xfrm>
          <a:prstGeom prst="line">
            <a:avLst/>
          </a:prstGeom>
        </p:spPr>
        <p:style>
          <a:lnRef idx="1">
            <a:schemeClr val="accent6"/>
          </a:lnRef>
          <a:fillRef idx="0">
            <a:schemeClr val="accent6"/>
          </a:fillRef>
          <a:effectRef idx="0">
            <a:schemeClr val="accent6"/>
          </a:effectRef>
          <a:fontRef idx="minor">
            <a:schemeClr val="tx1"/>
          </a:fontRef>
        </p:style>
      </p:cxnSp>
      <p:cxnSp>
        <p:nvCxnSpPr>
          <p:cNvPr id="98" name="31 Conector recto"/>
          <p:cNvCxnSpPr/>
          <p:nvPr/>
        </p:nvCxnSpPr>
        <p:spPr>
          <a:xfrm flipH="1">
            <a:off x="2025650" y="3502025"/>
            <a:ext cx="12700" cy="8651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50" name="31 Conector recto"/>
          <p:cNvCxnSpPr/>
          <p:nvPr/>
        </p:nvCxnSpPr>
        <p:spPr>
          <a:xfrm flipH="1">
            <a:off x="1876425" y="2835275"/>
            <a:ext cx="11113" cy="665163"/>
          </a:xfrm>
          <a:prstGeom prst="line">
            <a:avLst/>
          </a:prstGeom>
        </p:spPr>
        <p:style>
          <a:lnRef idx="1">
            <a:schemeClr val="accent6"/>
          </a:lnRef>
          <a:fillRef idx="0">
            <a:schemeClr val="accent6"/>
          </a:fillRef>
          <a:effectRef idx="0">
            <a:schemeClr val="accent6"/>
          </a:effectRef>
          <a:fontRef idx="minor">
            <a:schemeClr val="tx1"/>
          </a:fontRef>
        </p:style>
      </p:cxnSp>
      <p:cxnSp>
        <p:nvCxnSpPr>
          <p:cNvPr id="9" name="8 Conector recto"/>
          <p:cNvCxnSpPr/>
          <p:nvPr/>
        </p:nvCxnSpPr>
        <p:spPr>
          <a:xfrm rot="16200000" flipH="1">
            <a:off x="4669631" y="1616869"/>
            <a:ext cx="161925" cy="1588"/>
          </a:xfrm>
          <a:prstGeom prst="line">
            <a:avLst/>
          </a:prstGeom>
        </p:spPr>
        <p:style>
          <a:lnRef idx="1">
            <a:schemeClr val="accent6"/>
          </a:lnRef>
          <a:fillRef idx="0">
            <a:schemeClr val="accent6"/>
          </a:fillRef>
          <a:effectRef idx="0">
            <a:schemeClr val="accent6"/>
          </a:effectRef>
          <a:fontRef idx="minor">
            <a:schemeClr val="tx1"/>
          </a:fontRef>
        </p:style>
      </p:cxnSp>
      <p:sp>
        <p:nvSpPr>
          <p:cNvPr id="5" name="4 Rectángulo"/>
          <p:cNvSpPr/>
          <p:nvPr/>
        </p:nvSpPr>
        <p:spPr>
          <a:xfrm>
            <a:off x="4443413" y="1182688"/>
            <a:ext cx="677862" cy="354012"/>
          </a:xfrm>
          <a:prstGeom prst="rect">
            <a:avLst/>
          </a:prstGeom>
          <a:ln w="317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ASAMBLEA DE ACCIONISTAS</a:t>
            </a:r>
            <a:endParaRPr lang="es-ES" sz="563" dirty="0">
              <a:latin typeface="Century Gothic" pitchFamily="34" charset="0"/>
            </a:endParaRPr>
          </a:p>
        </p:txBody>
      </p:sp>
      <p:sp>
        <p:nvSpPr>
          <p:cNvPr id="6" name="5 Rectángulo"/>
          <p:cNvSpPr/>
          <p:nvPr/>
        </p:nvSpPr>
        <p:spPr>
          <a:xfrm>
            <a:off x="4448175" y="1579563"/>
            <a:ext cx="673100" cy="331787"/>
          </a:xfrm>
          <a:prstGeom prst="rect">
            <a:avLst/>
          </a:prstGeom>
          <a:solidFill>
            <a:schemeClr val="bg1"/>
          </a:solidFill>
          <a:ln w="317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a:latin typeface="Century Gothic" pitchFamily="34" charset="0"/>
              </a:rPr>
              <a:t>COMITÉ ASESOR</a:t>
            </a:r>
            <a:endParaRPr lang="es-ES" sz="563" dirty="0">
              <a:latin typeface="Century Gothic" pitchFamily="34" charset="0"/>
            </a:endParaRPr>
          </a:p>
        </p:txBody>
      </p:sp>
      <p:sp>
        <p:nvSpPr>
          <p:cNvPr id="7" name="6 Rectángulo"/>
          <p:cNvSpPr/>
          <p:nvPr/>
        </p:nvSpPr>
        <p:spPr>
          <a:xfrm>
            <a:off x="5191125" y="1412875"/>
            <a:ext cx="522288" cy="246063"/>
          </a:xfrm>
          <a:prstGeom prst="rect">
            <a:avLst/>
          </a:prstGeom>
          <a:ln w="12700">
            <a:prstDash val="sysDash"/>
          </a:ln>
        </p:spPr>
        <p:style>
          <a:lnRef idx="2">
            <a:schemeClr val="dk1"/>
          </a:lnRef>
          <a:fillRef idx="1">
            <a:schemeClr val="lt1"/>
          </a:fillRef>
          <a:effectRef idx="0">
            <a:schemeClr val="dk1"/>
          </a:effectRef>
          <a:fontRef idx="minor">
            <a:schemeClr val="dk1"/>
          </a:fontRef>
        </p:style>
        <p:txBody>
          <a:bodyPr anchor="ctr"/>
          <a:lstStyle/>
          <a:p>
            <a:pPr algn="ctr">
              <a:defRPr/>
            </a:pPr>
            <a:r>
              <a:rPr lang="es-MX" sz="563" dirty="0"/>
              <a:t>REVISOR FISCAL</a:t>
            </a:r>
            <a:endParaRPr lang="es-ES" sz="563" dirty="0"/>
          </a:p>
        </p:txBody>
      </p:sp>
      <p:sp>
        <p:nvSpPr>
          <p:cNvPr id="10" name="9 Rectángulo"/>
          <p:cNvSpPr/>
          <p:nvPr/>
        </p:nvSpPr>
        <p:spPr>
          <a:xfrm>
            <a:off x="4457700" y="2308225"/>
            <a:ext cx="601663" cy="273050"/>
          </a:xfrm>
          <a:prstGeom prst="rect">
            <a:avLst/>
          </a:prstGeom>
          <a:ln w="19050">
            <a:solidFill>
              <a:srgbClr val="00B05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SUBGERENTE GENERAL</a:t>
            </a:r>
            <a:endParaRPr lang="es-ES" sz="563" dirty="0">
              <a:latin typeface="Century Gothic" pitchFamily="34" charset="0"/>
            </a:endParaRPr>
          </a:p>
        </p:txBody>
      </p:sp>
      <p:cxnSp>
        <p:nvCxnSpPr>
          <p:cNvPr id="11" name="10 Conector recto"/>
          <p:cNvCxnSpPr>
            <a:cxnSpLocks/>
            <a:stCxn id="6" idx="2"/>
            <a:endCxn id="10" idx="0"/>
          </p:cNvCxnSpPr>
          <p:nvPr/>
        </p:nvCxnSpPr>
        <p:spPr>
          <a:xfrm flipH="1">
            <a:off x="4759325" y="1911350"/>
            <a:ext cx="25400" cy="396875"/>
          </a:xfrm>
          <a:prstGeom prst="line">
            <a:avLst/>
          </a:prstGeom>
        </p:spPr>
        <p:style>
          <a:lnRef idx="1">
            <a:schemeClr val="accent6"/>
          </a:lnRef>
          <a:fillRef idx="0">
            <a:schemeClr val="accent6"/>
          </a:fillRef>
          <a:effectRef idx="0">
            <a:schemeClr val="accent6"/>
          </a:effectRef>
          <a:fontRef idx="minor">
            <a:schemeClr val="tx1"/>
          </a:fontRef>
        </p:style>
      </p:cxnSp>
      <p:sp>
        <p:nvSpPr>
          <p:cNvPr id="12" name="11 Rectángulo"/>
          <p:cNvSpPr/>
          <p:nvPr/>
        </p:nvSpPr>
        <p:spPr>
          <a:xfrm>
            <a:off x="1560513" y="3036888"/>
            <a:ext cx="779462" cy="327025"/>
          </a:xfrm>
          <a:prstGeom prst="rect">
            <a:avLst/>
          </a:prstGeom>
          <a:ln w="19050">
            <a:solidFill>
              <a:srgbClr val="00B05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DIRECTORA (O) ADMINISTRATIVA</a:t>
            </a:r>
            <a:endParaRPr lang="es-ES" sz="563" dirty="0">
              <a:latin typeface="Century Gothic" pitchFamily="34" charset="0"/>
            </a:endParaRPr>
          </a:p>
        </p:txBody>
      </p:sp>
      <p:sp>
        <p:nvSpPr>
          <p:cNvPr id="17" name="16 Rectángulo"/>
          <p:cNvSpPr/>
          <p:nvPr/>
        </p:nvSpPr>
        <p:spPr>
          <a:xfrm>
            <a:off x="2843213" y="5387975"/>
            <a:ext cx="708025" cy="201613"/>
          </a:xfrm>
          <a:prstGeom prst="rect">
            <a:avLst/>
          </a:prstGeom>
          <a:ln w="1905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AUX. SERV. GENERALES </a:t>
            </a:r>
            <a:endParaRPr lang="es-ES" sz="563" dirty="0">
              <a:latin typeface="Century Gothic" pitchFamily="34" charset="0"/>
            </a:endParaRPr>
          </a:p>
        </p:txBody>
      </p:sp>
      <p:sp>
        <p:nvSpPr>
          <p:cNvPr id="42" name="41 Rectángulo"/>
          <p:cNvSpPr/>
          <p:nvPr/>
        </p:nvSpPr>
        <p:spPr>
          <a:xfrm>
            <a:off x="5984875" y="3406775"/>
            <a:ext cx="701675" cy="406400"/>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JEFE DE PLANTA</a:t>
            </a:r>
            <a:br>
              <a:rPr lang="es-MX" sz="563" dirty="0">
                <a:latin typeface="Century Gothic" pitchFamily="34" charset="0"/>
              </a:rPr>
            </a:br>
            <a:r>
              <a:rPr lang="es-MX" sz="563" dirty="0">
                <a:latin typeface="Century Gothic" pitchFamily="34" charset="0"/>
              </a:rPr>
              <a:t>LAVANDERIA</a:t>
            </a:r>
            <a:endParaRPr lang="es-ES" sz="563" dirty="0">
              <a:latin typeface="Century Gothic" pitchFamily="34" charset="0"/>
            </a:endParaRPr>
          </a:p>
        </p:txBody>
      </p:sp>
      <p:sp>
        <p:nvSpPr>
          <p:cNvPr id="43" name="42 Rectángulo"/>
          <p:cNvSpPr/>
          <p:nvPr/>
        </p:nvSpPr>
        <p:spPr>
          <a:xfrm>
            <a:off x="6700838" y="3402013"/>
            <a:ext cx="700087" cy="411162"/>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JEFE DE OPERACION</a:t>
            </a:r>
            <a:br>
              <a:rPr lang="es-MX" sz="563" dirty="0">
                <a:latin typeface="Century Gothic" pitchFamily="34" charset="0"/>
              </a:rPr>
            </a:br>
            <a:r>
              <a:rPr lang="es-MX" sz="563" dirty="0">
                <a:latin typeface="Century Gothic" pitchFamily="34" charset="0"/>
              </a:rPr>
              <a:t>ASEO Y DESINFECCION</a:t>
            </a:r>
            <a:endParaRPr lang="es-ES" sz="563" dirty="0">
              <a:latin typeface="Century Gothic" pitchFamily="34" charset="0"/>
            </a:endParaRPr>
          </a:p>
        </p:txBody>
      </p:sp>
      <p:sp>
        <p:nvSpPr>
          <p:cNvPr id="44" name="43 Rectángulo"/>
          <p:cNvSpPr/>
          <p:nvPr/>
        </p:nvSpPr>
        <p:spPr>
          <a:xfrm>
            <a:off x="7415213" y="3403600"/>
            <a:ext cx="722312" cy="409575"/>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JEFE  DE MANTENIMIENTO</a:t>
            </a:r>
            <a:endParaRPr lang="es-ES" sz="563" dirty="0">
              <a:latin typeface="Century Gothic" pitchFamily="34" charset="0"/>
            </a:endParaRPr>
          </a:p>
        </p:txBody>
      </p:sp>
      <p:sp>
        <p:nvSpPr>
          <p:cNvPr id="84" name="83 Rectángulo"/>
          <p:cNvSpPr/>
          <p:nvPr/>
        </p:nvSpPr>
        <p:spPr>
          <a:xfrm>
            <a:off x="1735138" y="4159250"/>
            <a:ext cx="604837" cy="447675"/>
          </a:xfrm>
          <a:prstGeom prst="rect">
            <a:avLst/>
          </a:prstGeom>
          <a:ln w="19050">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AUXILIAR DE SEGURIDAD Y SALUD EN EL TRABAJO</a:t>
            </a:r>
            <a:endParaRPr lang="es-ES" sz="563" dirty="0">
              <a:latin typeface="Century Gothic" pitchFamily="34" charset="0"/>
            </a:endParaRPr>
          </a:p>
        </p:txBody>
      </p:sp>
      <p:grpSp>
        <p:nvGrpSpPr>
          <p:cNvPr id="17445" name="26 Grupo"/>
          <p:cNvGrpSpPr>
            <a:grpSpLocks/>
          </p:cNvGrpSpPr>
          <p:nvPr/>
        </p:nvGrpSpPr>
        <p:grpSpPr bwMode="auto">
          <a:xfrm>
            <a:off x="5183188" y="2592388"/>
            <a:ext cx="606425" cy="201612"/>
            <a:chOff x="8549172" y="2123728"/>
            <a:chExt cx="1077340" cy="360040"/>
          </a:xfrm>
        </p:grpSpPr>
        <p:sp>
          <p:nvSpPr>
            <p:cNvPr id="101" name="100 Rectángulo redondeado"/>
            <p:cNvSpPr/>
            <p:nvPr/>
          </p:nvSpPr>
          <p:spPr>
            <a:xfrm>
              <a:off x="8549172" y="2123728"/>
              <a:ext cx="1006833" cy="36004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563"/>
            </a:p>
          </p:txBody>
        </p:sp>
        <p:sp>
          <p:nvSpPr>
            <p:cNvPr id="97" name="96 Rectángulo"/>
            <p:cNvSpPr/>
            <p:nvPr/>
          </p:nvSpPr>
          <p:spPr>
            <a:xfrm>
              <a:off x="8563272" y="2191767"/>
              <a:ext cx="1063240" cy="269321"/>
            </a:xfrm>
            <a:prstGeom prst="rect">
              <a:avLst/>
            </a:prstGeom>
            <a:noFill/>
            <a:ln w="12700">
              <a:noFill/>
              <a:prstDash val="solid"/>
            </a:ln>
          </p:spPr>
          <p:style>
            <a:lnRef idx="2">
              <a:schemeClr val="dk1"/>
            </a:lnRef>
            <a:fillRef idx="1">
              <a:schemeClr val="lt1"/>
            </a:fillRef>
            <a:effectRef idx="0">
              <a:schemeClr val="dk1"/>
            </a:effectRef>
            <a:fontRef idx="minor">
              <a:schemeClr val="dk1"/>
            </a:fontRef>
          </p:style>
          <p:txBody>
            <a:bodyPr anchor="ctr"/>
            <a:lstStyle/>
            <a:p>
              <a:pPr algn="ctr">
                <a:defRPr/>
              </a:pPr>
              <a:r>
                <a:rPr lang="es-MX" sz="563" dirty="0"/>
                <a:t>COMITÉ PRIMARIO</a:t>
              </a:r>
              <a:endParaRPr lang="es-ES" sz="563" dirty="0"/>
            </a:p>
          </p:txBody>
        </p:sp>
      </p:grpSp>
      <p:sp>
        <p:nvSpPr>
          <p:cNvPr id="14" name="13 Rectángulo"/>
          <p:cNvSpPr/>
          <p:nvPr/>
        </p:nvSpPr>
        <p:spPr>
          <a:xfrm>
            <a:off x="4057650" y="3943350"/>
            <a:ext cx="606425" cy="3889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s-MX" sz="563" dirty="0">
                <a:latin typeface="Century Gothic" pitchFamily="34" charset="0"/>
              </a:rPr>
              <a:t>ASISTENTE CONTABLE</a:t>
            </a:r>
            <a:endParaRPr lang="es-ES" sz="563" dirty="0">
              <a:latin typeface="Century Gothic" pitchFamily="34" charset="0"/>
            </a:endParaRPr>
          </a:p>
        </p:txBody>
      </p:sp>
      <p:sp>
        <p:nvSpPr>
          <p:cNvPr id="15" name="14 Rectángulo"/>
          <p:cNvSpPr/>
          <p:nvPr/>
        </p:nvSpPr>
        <p:spPr>
          <a:xfrm>
            <a:off x="350838" y="4276725"/>
            <a:ext cx="612775" cy="342900"/>
          </a:xfrm>
          <a:prstGeom prst="rect">
            <a:avLst/>
          </a:prstGeom>
          <a:ln w="19050">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AUXILIAR DE GESTIÓN HUMANA</a:t>
            </a:r>
            <a:endParaRPr lang="es-ES" sz="563" dirty="0">
              <a:latin typeface="Century Gothic" pitchFamily="34" charset="0"/>
            </a:endParaRPr>
          </a:p>
        </p:txBody>
      </p:sp>
      <p:cxnSp>
        <p:nvCxnSpPr>
          <p:cNvPr id="263" name="262 Conector recto"/>
          <p:cNvCxnSpPr>
            <a:cxnSpLocks/>
          </p:cNvCxnSpPr>
          <p:nvPr/>
        </p:nvCxnSpPr>
        <p:spPr>
          <a:xfrm flipH="1">
            <a:off x="1876425" y="2822575"/>
            <a:ext cx="6629400" cy="222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5" name="94 Rectángulo"/>
          <p:cNvSpPr/>
          <p:nvPr/>
        </p:nvSpPr>
        <p:spPr>
          <a:xfrm>
            <a:off x="4448175" y="1978025"/>
            <a:ext cx="603250" cy="265113"/>
          </a:xfrm>
          <a:prstGeom prst="rect">
            <a:avLst/>
          </a:prstGeom>
          <a:ln w="19050">
            <a:solidFill>
              <a:srgbClr val="00B05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619" dirty="0">
                <a:latin typeface="Century Gothic" pitchFamily="34" charset="0"/>
              </a:rPr>
              <a:t>GERENTE GENERAL</a:t>
            </a:r>
            <a:endParaRPr lang="es-ES" sz="619" dirty="0">
              <a:latin typeface="Century Gothic" pitchFamily="34" charset="0"/>
            </a:endParaRPr>
          </a:p>
        </p:txBody>
      </p:sp>
      <p:sp>
        <p:nvSpPr>
          <p:cNvPr id="114" name="113 Rectángulo"/>
          <p:cNvSpPr/>
          <p:nvPr/>
        </p:nvSpPr>
        <p:spPr>
          <a:xfrm>
            <a:off x="2422525" y="4513263"/>
            <a:ext cx="704850" cy="288925"/>
          </a:xfrm>
          <a:prstGeom prst="rect">
            <a:avLst/>
          </a:prstGeom>
          <a:ln w="19050">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AUXILIAR ADMINISTRATIVA</a:t>
            </a:r>
            <a:endParaRPr lang="es-ES" sz="563" dirty="0">
              <a:latin typeface="Century Gothic" pitchFamily="34" charset="0"/>
            </a:endParaRPr>
          </a:p>
        </p:txBody>
      </p:sp>
      <p:sp>
        <p:nvSpPr>
          <p:cNvPr id="117" name="116 Rectángulo"/>
          <p:cNvSpPr/>
          <p:nvPr/>
        </p:nvSpPr>
        <p:spPr>
          <a:xfrm>
            <a:off x="2882900" y="5640388"/>
            <a:ext cx="630238" cy="258762"/>
          </a:xfrm>
          <a:prstGeom prst="rect">
            <a:avLst/>
          </a:prstGeom>
          <a:ln w="1905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MENSAJERO</a:t>
            </a:r>
            <a:endParaRPr lang="es-ES" sz="563" dirty="0">
              <a:latin typeface="Century Gothic" pitchFamily="34" charset="0"/>
            </a:endParaRPr>
          </a:p>
        </p:txBody>
      </p:sp>
      <p:sp>
        <p:nvSpPr>
          <p:cNvPr id="108" name="13 Rectángulo"/>
          <p:cNvSpPr/>
          <p:nvPr/>
        </p:nvSpPr>
        <p:spPr>
          <a:xfrm>
            <a:off x="5013325" y="4122738"/>
            <a:ext cx="633413" cy="209550"/>
          </a:xfrm>
          <a:prstGeom prst="rect">
            <a:avLst/>
          </a:prstGeom>
          <a:solidFill>
            <a:schemeClr val="bg1"/>
          </a:solidFill>
          <a:ln w="19050">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AUXILIAR CONTABLE</a:t>
            </a:r>
            <a:endParaRPr lang="es-ES" sz="563" dirty="0">
              <a:latin typeface="Century Gothic" pitchFamily="34" charset="0"/>
            </a:endParaRPr>
          </a:p>
        </p:txBody>
      </p:sp>
      <p:sp>
        <p:nvSpPr>
          <p:cNvPr id="120" name="91 Rectángulo"/>
          <p:cNvSpPr/>
          <p:nvPr/>
        </p:nvSpPr>
        <p:spPr>
          <a:xfrm>
            <a:off x="3314700" y="3729038"/>
            <a:ext cx="612775" cy="320675"/>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COOR.</a:t>
            </a:r>
          </a:p>
          <a:p>
            <a:pPr algn="ctr">
              <a:defRPr/>
            </a:pPr>
            <a:r>
              <a:rPr lang="es-MX" sz="563" dirty="0">
                <a:latin typeface="Century Gothic" pitchFamily="34" charset="0"/>
              </a:rPr>
              <a:t>SISTEMAS</a:t>
            </a:r>
            <a:endParaRPr lang="es-ES" sz="563" dirty="0">
              <a:latin typeface="Century Gothic" pitchFamily="34" charset="0"/>
            </a:endParaRPr>
          </a:p>
        </p:txBody>
      </p:sp>
      <p:sp>
        <p:nvSpPr>
          <p:cNvPr id="137" name="16 Rectángulo"/>
          <p:cNvSpPr/>
          <p:nvPr/>
        </p:nvSpPr>
        <p:spPr>
          <a:xfrm>
            <a:off x="2428875" y="4930775"/>
            <a:ext cx="696913" cy="254000"/>
          </a:xfrm>
          <a:prstGeom prst="rect">
            <a:avLst/>
          </a:prstGeom>
          <a:ln w="19050">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AUXILIAR DE ARCHIVO</a:t>
            </a:r>
            <a:endParaRPr lang="es-ES" sz="563" dirty="0">
              <a:latin typeface="Century Gothic" pitchFamily="34" charset="0"/>
            </a:endParaRPr>
          </a:p>
        </p:txBody>
      </p:sp>
      <p:sp>
        <p:nvSpPr>
          <p:cNvPr id="135" name="13 Rectángulo"/>
          <p:cNvSpPr/>
          <p:nvPr/>
        </p:nvSpPr>
        <p:spPr>
          <a:xfrm>
            <a:off x="6149975" y="2260600"/>
            <a:ext cx="615950" cy="24765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s-MX" sz="506" dirty="0">
                <a:latin typeface="Century Gothic" pitchFamily="34" charset="0"/>
              </a:rPr>
              <a:t>AUDITOR DE CONTROL INTERNO</a:t>
            </a:r>
            <a:endParaRPr lang="es-ES" sz="506" dirty="0">
              <a:latin typeface="Century Gothic" pitchFamily="34" charset="0"/>
            </a:endParaRPr>
          </a:p>
        </p:txBody>
      </p:sp>
      <p:sp>
        <p:nvSpPr>
          <p:cNvPr id="149" name="91 Rectángulo"/>
          <p:cNvSpPr/>
          <p:nvPr/>
        </p:nvSpPr>
        <p:spPr>
          <a:xfrm>
            <a:off x="1735138" y="3629025"/>
            <a:ext cx="612775" cy="441325"/>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COOR. DE SEGURIDAD Y SALUD EN EL TRABAJO</a:t>
            </a:r>
            <a:endParaRPr lang="es-ES" sz="563" dirty="0">
              <a:latin typeface="Century Gothic" pitchFamily="34" charset="0"/>
            </a:endParaRPr>
          </a:p>
        </p:txBody>
      </p:sp>
      <p:sp>
        <p:nvSpPr>
          <p:cNvPr id="89" name="11 Rectángulo"/>
          <p:cNvSpPr/>
          <p:nvPr/>
        </p:nvSpPr>
        <p:spPr>
          <a:xfrm>
            <a:off x="4467225" y="3043238"/>
            <a:ext cx="654050" cy="271462"/>
          </a:xfrm>
          <a:prstGeom prst="rect">
            <a:avLst/>
          </a:prstGeom>
          <a:ln w="19050">
            <a:solidFill>
              <a:srgbClr val="00B05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DIRECTORA (O) FINANCIERA</a:t>
            </a:r>
            <a:endParaRPr lang="es-ES" sz="563" dirty="0">
              <a:latin typeface="Century Gothic" pitchFamily="34" charset="0"/>
            </a:endParaRPr>
          </a:p>
        </p:txBody>
      </p:sp>
      <p:sp>
        <p:nvSpPr>
          <p:cNvPr id="80" name="13 Rectángulo"/>
          <p:cNvSpPr/>
          <p:nvPr/>
        </p:nvSpPr>
        <p:spPr>
          <a:xfrm>
            <a:off x="1016000" y="3965575"/>
            <a:ext cx="544513" cy="311150"/>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s-MX" sz="563" b="0" dirty="0">
                <a:latin typeface="Century Gothic" pitchFamily="34" charset="0"/>
              </a:rPr>
              <a:t>ASISTENTE DE NÓMINA</a:t>
            </a:r>
            <a:endParaRPr lang="es-ES" sz="563" b="0" dirty="0">
              <a:latin typeface="Century Gothic" pitchFamily="34" charset="0"/>
            </a:endParaRPr>
          </a:p>
        </p:txBody>
      </p:sp>
      <p:cxnSp>
        <p:nvCxnSpPr>
          <p:cNvPr id="82" name="127 Conector recto"/>
          <p:cNvCxnSpPr>
            <a:cxnSpLocks/>
          </p:cNvCxnSpPr>
          <p:nvPr/>
        </p:nvCxnSpPr>
        <p:spPr>
          <a:xfrm flipV="1">
            <a:off x="317500" y="3497263"/>
            <a:ext cx="3286125" cy="15875"/>
          </a:xfrm>
          <a:prstGeom prst="line">
            <a:avLst/>
          </a:prstGeom>
        </p:spPr>
        <p:style>
          <a:lnRef idx="1">
            <a:schemeClr val="accent6"/>
          </a:lnRef>
          <a:fillRef idx="0">
            <a:schemeClr val="accent6"/>
          </a:fillRef>
          <a:effectRef idx="0">
            <a:schemeClr val="accent6"/>
          </a:effectRef>
          <a:fontRef idx="minor">
            <a:schemeClr val="tx1"/>
          </a:fontRef>
        </p:style>
      </p:cxnSp>
      <p:cxnSp>
        <p:nvCxnSpPr>
          <p:cNvPr id="130" name="127 Conector recto"/>
          <p:cNvCxnSpPr>
            <a:cxnSpLocks/>
          </p:cNvCxnSpPr>
          <p:nvPr/>
        </p:nvCxnSpPr>
        <p:spPr>
          <a:xfrm flipV="1">
            <a:off x="4364038" y="3590925"/>
            <a:ext cx="974725" cy="9525"/>
          </a:xfrm>
          <a:prstGeom prst="line">
            <a:avLst/>
          </a:prstGeom>
        </p:spPr>
        <p:style>
          <a:lnRef idx="1">
            <a:schemeClr val="accent6"/>
          </a:lnRef>
          <a:fillRef idx="0">
            <a:schemeClr val="accent6"/>
          </a:fillRef>
          <a:effectRef idx="0">
            <a:schemeClr val="accent6"/>
          </a:effectRef>
          <a:fontRef idx="minor">
            <a:schemeClr val="tx1"/>
          </a:fontRef>
        </p:style>
      </p:cxnSp>
      <p:sp>
        <p:nvSpPr>
          <p:cNvPr id="71" name="109 Rectángulo redondeado"/>
          <p:cNvSpPr/>
          <p:nvPr/>
        </p:nvSpPr>
        <p:spPr>
          <a:xfrm>
            <a:off x="1744663" y="4856163"/>
            <a:ext cx="566737" cy="201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72" name="108 Rectángulo redondeado"/>
          <p:cNvSpPr/>
          <p:nvPr/>
        </p:nvSpPr>
        <p:spPr>
          <a:xfrm>
            <a:off x="1746250" y="4676775"/>
            <a:ext cx="568325" cy="16192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73" name="98 Rectángulo"/>
          <p:cNvSpPr/>
          <p:nvPr/>
        </p:nvSpPr>
        <p:spPr>
          <a:xfrm>
            <a:off x="1757363" y="4691063"/>
            <a:ext cx="495300" cy="128587"/>
          </a:xfrm>
          <a:prstGeom prst="rect">
            <a:avLst/>
          </a:prstGeom>
          <a:noFill/>
          <a:ln w="19050">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394" dirty="0">
                <a:latin typeface="Century Gothic" pitchFamily="34" charset="0"/>
              </a:rPr>
              <a:t>COMITÉ  COPASST</a:t>
            </a:r>
          </a:p>
        </p:txBody>
      </p:sp>
      <p:sp>
        <p:nvSpPr>
          <p:cNvPr id="74" name="255 Rectángulo"/>
          <p:cNvSpPr/>
          <p:nvPr/>
        </p:nvSpPr>
        <p:spPr>
          <a:xfrm>
            <a:off x="1727200" y="4859338"/>
            <a:ext cx="568325" cy="196850"/>
          </a:xfrm>
          <a:prstGeom prst="rect">
            <a:avLst/>
          </a:prstGeom>
          <a:noFill/>
          <a:ln w="19050">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394" dirty="0">
                <a:latin typeface="Century Gothic" pitchFamily="34" charset="0"/>
              </a:rPr>
              <a:t>COMITÉ DE  CONVIVENCIAL LABORAL</a:t>
            </a:r>
          </a:p>
        </p:txBody>
      </p:sp>
      <p:cxnSp>
        <p:nvCxnSpPr>
          <p:cNvPr id="75" name="128 Conector recto"/>
          <p:cNvCxnSpPr/>
          <p:nvPr/>
        </p:nvCxnSpPr>
        <p:spPr>
          <a:xfrm>
            <a:off x="1612900" y="3890963"/>
            <a:ext cx="0" cy="104616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143 Conector recto"/>
          <p:cNvCxnSpPr/>
          <p:nvPr/>
        </p:nvCxnSpPr>
        <p:spPr>
          <a:xfrm>
            <a:off x="1612900" y="4937125"/>
            <a:ext cx="1206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7" name="144 Conector recto"/>
          <p:cNvCxnSpPr/>
          <p:nvPr/>
        </p:nvCxnSpPr>
        <p:spPr>
          <a:xfrm>
            <a:off x="1612900" y="4733925"/>
            <a:ext cx="1206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7469" name="3 Grupo"/>
          <p:cNvGrpSpPr>
            <a:grpSpLocks/>
          </p:cNvGrpSpPr>
          <p:nvPr/>
        </p:nvGrpSpPr>
        <p:grpSpPr bwMode="auto">
          <a:xfrm>
            <a:off x="525463" y="5143500"/>
            <a:ext cx="769937" cy="203200"/>
            <a:chOff x="495152" y="7082145"/>
            <a:chExt cx="1080120" cy="360040"/>
          </a:xfrm>
        </p:grpSpPr>
        <p:sp>
          <p:nvSpPr>
            <p:cNvPr id="83" name="102 Rectángulo redondeado"/>
            <p:cNvSpPr/>
            <p:nvPr/>
          </p:nvSpPr>
          <p:spPr>
            <a:xfrm>
              <a:off x="495152" y="7082145"/>
              <a:ext cx="1080120" cy="36004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350"/>
            </a:p>
          </p:txBody>
        </p:sp>
        <p:sp>
          <p:nvSpPr>
            <p:cNvPr id="86" name="104 Rectángulo"/>
            <p:cNvSpPr/>
            <p:nvPr/>
          </p:nvSpPr>
          <p:spPr>
            <a:xfrm>
              <a:off x="528557" y="7082145"/>
              <a:ext cx="935362" cy="286907"/>
            </a:xfrm>
            <a:prstGeom prst="rect">
              <a:avLst/>
            </a:prstGeom>
            <a:noFill/>
            <a:ln w="12700">
              <a:noFill/>
              <a:prstDash val="solid"/>
            </a:ln>
          </p:spPr>
          <p:style>
            <a:lnRef idx="2">
              <a:schemeClr val="dk1"/>
            </a:lnRef>
            <a:fillRef idx="1">
              <a:schemeClr val="lt1"/>
            </a:fillRef>
            <a:effectRef idx="0">
              <a:schemeClr val="dk1"/>
            </a:effectRef>
            <a:fontRef idx="minor">
              <a:schemeClr val="dk1"/>
            </a:fontRef>
          </p:style>
          <p:txBody>
            <a:bodyPr anchor="ctr"/>
            <a:lstStyle/>
            <a:p>
              <a:pPr algn="ctr">
                <a:defRPr/>
              </a:pPr>
              <a:r>
                <a:rPr lang="es-MX" sz="394" dirty="0">
                  <a:latin typeface="Century Gothic" pitchFamily="34" charset="0"/>
                </a:rPr>
                <a:t>COMITÉ DE EMERGENCIAS</a:t>
              </a:r>
              <a:endParaRPr lang="es-ES" sz="394" dirty="0">
                <a:latin typeface="Century Gothic" pitchFamily="34" charset="0"/>
              </a:endParaRPr>
            </a:p>
          </p:txBody>
        </p:sp>
      </p:grpSp>
      <p:grpSp>
        <p:nvGrpSpPr>
          <p:cNvPr id="17470" name="103 Grupo"/>
          <p:cNvGrpSpPr>
            <a:grpSpLocks/>
          </p:cNvGrpSpPr>
          <p:nvPr/>
        </p:nvGrpSpPr>
        <p:grpSpPr bwMode="auto">
          <a:xfrm>
            <a:off x="504825" y="4859338"/>
            <a:ext cx="804863" cy="255587"/>
            <a:chOff x="253259" y="6614117"/>
            <a:chExt cx="1114106" cy="446406"/>
          </a:xfrm>
        </p:grpSpPr>
        <p:sp>
          <p:nvSpPr>
            <p:cNvPr id="105" name="242 Rectángulo redondeado"/>
            <p:cNvSpPr/>
            <p:nvPr/>
          </p:nvSpPr>
          <p:spPr>
            <a:xfrm>
              <a:off x="273037" y="6614117"/>
              <a:ext cx="1081144" cy="43254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7" name="99 Rectángulo"/>
            <p:cNvSpPr/>
            <p:nvPr/>
          </p:nvSpPr>
          <p:spPr>
            <a:xfrm>
              <a:off x="253259" y="6630753"/>
              <a:ext cx="1114106" cy="429770"/>
            </a:xfrm>
            <a:prstGeom prst="rect">
              <a:avLst/>
            </a:prstGeom>
            <a:noFill/>
            <a:ln w="19050">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394" dirty="0">
                  <a:latin typeface="Century Gothic" pitchFamily="34" charset="0"/>
                </a:rPr>
                <a:t>DEPARTAMENTO DE GESTION AMBIENTAL-(DGA)</a:t>
              </a:r>
              <a:endParaRPr lang="es-ES" sz="394" dirty="0">
                <a:latin typeface="Century Gothic" pitchFamily="34" charset="0"/>
              </a:endParaRPr>
            </a:p>
          </p:txBody>
        </p:sp>
      </p:grpSp>
      <p:sp>
        <p:nvSpPr>
          <p:cNvPr id="87" name="13 Rectángulo">
            <a:extLst>
              <a:ext uri="{FF2B5EF4-FFF2-40B4-BE49-F238E27FC236}"/>
            </a:extLst>
          </p:cNvPr>
          <p:cNvSpPr/>
          <p:nvPr/>
        </p:nvSpPr>
        <p:spPr>
          <a:xfrm>
            <a:off x="5011738" y="4454525"/>
            <a:ext cx="633412" cy="209550"/>
          </a:xfrm>
          <a:prstGeom prst="rect">
            <a:avLst/>
          </a:prstGeom>
          <a:solidFill>
            <a:schemeClr val="bg1"/>
          </a:solidFill>
          <a:ln w="19050">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AUXILIAR COMPRAS</a:t>
            </a:r>
            <a:endParaRPr lang="es-ES" sz="563" dirty="0">
              <a:latin typeface="Century Gothic" pitchFamily="34" charset="0"/>
            </a:endParaRPr>
          </a:p>
        </p:txBody>
      </p:sp>
      <p:sp>
        <p:nvSpPr>
          <p:cNvPr id="102" name="91 Rectángulo">
            <a:extLst>
              <a:ext uri="{FF2B5EF4-FFF2-40B4-BE49-F238E27FC236}"/>
            </a:extLst>
          </p:cNvPr>
          <p:cNvSpPr/>
          <p:nvPr/>
        </p:nvSpPr>
        <p:spPr>
          <a:xfrm>
            <a:off x="358775" y="3692525"/>
            <a:ext cx="612775" cy="439738"/>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COOR. DE GESTIÓN HUMANA</a:t>
            </a:r>
            <a:endParaRPr lang="es-ES" sz="563" dirty="0">
              <a:latin typeface="Century Gothic" pitchFamily="34" charset="0"/>
            </a:endParaRPr>
          </a:p>
        </p:txBody>
      </p:sp>
      <p:cxnSp>
        <p:nvCxnSpPr>
          <p:cNvPr id="110" name="31 Conector recto">
            <a:extLst>
              <a:ext uri="{FF2B5EF4-FFF2-40B4-BE49-F238E27FC236}"/>
            </a:extLst>
          </p:cNvPr>
          <p:cNvCxnSpPr>
            <a:cxnSpLocks/>
          </p:cNvCxnSpPr>
          <p:nvPr/>
        </p:nvCxnSpPr>
        <p:spPr>
          <a:xfrm flipH="1">
            <a:off x="295275" y="3522663"/>
            <a:ext cx="11113" cy="1722437"/>
          </a:xfrm>
          <a:prstGeom prst="line">
            <a:avLst/>
          </a:prstGeom>
        </p:spPr>
        <p:style>
          <a:lnRef idx="1">
            <a:schemeClr val="accent6"/>
          </a:lnRef>
          <a:fillRef idx="0">
            <a:schemeClr val="accent6"/>
          </a:fillRef>
          <a:effectRef idx="0">
            <a:schemeClr val="accent6"/>
          </a:effectRef>
          <a:fontRef idx="minor">
            <a:schemeClr val="tx1"/>
          </a:fontRef>
        </p:style>
      </p:cxnSp>
      <p:sp>
        <p:nvSpPr>
          <p:cNvPr id="92" name="43 Rectángulo">
            <a:extLst>
              <a:ext uri="{FF2B5EF4-FFF2-40B4-BE49-F238E27FC236}"/>
            </a:extLst>
          </p:cNvPr>
          <p:cNvSpPr/>
          <p:nvPr/>
        </p:nvSpPr>
        <p:spPr>
          <a:xfrm>
            <a:off x="8151813" y="3402013"/>
            <a:ext cx="808037" cy="401637"/>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JEFE DE ALIMENTOS</a:t>
            </a:r>
            <a:endParaRPr lang="es-ES" sz="563" dirty="0">
              <a:latin typeface="Century Gothic" pitchFamily="34" charset="0"/>
            </a:endParaRPr>
          </a:p>
        </p:txBody>
      </p:sp>
      <p:sp>
        <p:nvSpPr>
          <p:cNvPr id="85" name="93 Rectángulo">
            <a:extLst>
              <a:ext uri="{FF2B5EF4-FFF2-40B4-BE49-F238E27FC236}"/>
            </a:extLst>
          </p:cNvPr>
          <p:cNvSpPr/>
          <p:nvPr/>
        </p:nvSpPr>
        <p:spPr>
          <a:xfrm>
            <a:off x="3249613" y="2490788"/>
            <a:ext cx="704850" cy="293687"/>
          </a:xfrm>
          <a:prstGeom prst="rect">
            <a:avLst/>
          </a:prstGeom>
          <a:ln w="19050">
            <a:solidFill>
              <a:srgbClr val="00B05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91" dirty="0">
                <a:latin typeface="Century Gothic" pitchFamily="34" charset="0"/>
              </a:rPr>
              <a:t>GERENTE LAVANDERÍA</a:t>
            </a:r>
            <a:endParaRPr lang="es-ES" sz="591" dirty="0">
              <a:latin typeface="Century Gothic" pitchFamily="34" charset="0"/>
            </a:endParaRPr>
          </a:p>
        </p:txBody>
      </p:sp>
      <p:cxnSp>
        <p:nvCxnSpPr>
          <p:cNvPr id="88" name="137 Conector recto">
            <a:extLst>
              <a:ext uri="{FF2B5EF4-FFF2-40B4-BE49-F238E27FC236}"/>
            </a:extLst>
          </p:cNvPr>
          <p:cNvCxnSpPr>
            <a:cxnSpLocks/>
          </p:cNvCxnSpPr>
          <p:nvPr/>
        </p:nvCxnSpPr>
        <p:spPr>
          <a:xfrm>
            <a:off x="3630613" y="2105025"/>
            <a:ext cx="827087" cy="0"/>
          </a:xfrm>
          <a:prstGeom prst="line">
            <a:avLst/>
          </a:prstGeom>
        </p:spPr>
        <p:style>
          <a:lnRef idx="1">
            <a:schemeClr val="accent6"/>
          </a:lnRef>
          <a:fillRef idx="0">
            <a:schemeClr val="accent6"/>
          </a:fillRef>
          <a:effectRef idx="0">
            <a:schemeClr val="accent6"/>
          </a:effectRef>
          <a:fontRef idx="minor">
            <a:schemeClr val="tx1"/>
          </a:fontRef>
        </p:style>
      </p:cxnSp>
      <p:sp>
        <p:nvSpPr>
          <p:cNvPr id="109" name="13 Rectángulo">
            <a:extLst>
              <a:ext uri="{FF2B5EF4-FFF2-40B4-BE49-F238E27FC236}"/>
            </a:extLst>
          </p:cNvPr>
          <p:cNvSpPr/>
          <p:nvPr/>
        </p:nvSpPr>
        <p:spPr>
          <a:xfrm>
            <a:off x="6113463" y="2543175"/>
            <a:ext cx="712787" cy="261938"/>
          </a:xfrm>
          <a:prstGeom prst="rect">
            <a:avLst/>
          </a:prstGeom>
          <a:ln/>
        </p:spPr>
        <p:style>
          <a:lnRef idx="2">
            <a:schemeClr val="accent4"/>
          </a:lnRef>
          <a:fillRef idx="1">
            <a:schemeClr val="lt1"/>
          </a:fillRef>
          <a:effectRef idx="0">
            <a:schemeClr val="accent4"/>
          </a:effectRef>
          <a:fontRef idx="minor">
            <a:schemeClr val="dk1"/>
          </a:fontRef>
        </p:style>
        <p:txBody>
          <a:bodyPr anchor="ctr"/>
          <a:lstStyle/>
          <a:p>
            <a:pPr algn="ctr">
              <a:defRPr/>
            </a:pPr>
            <a:r>
              <a:rPr lang="es-ES" sz="394" dirty="0">
                <a:latin typeface="Century Gothic" panose="020B0502020202020204" pitchFamily="34" charset="0"/>
              </a:rPr>
              <a:t>AUXILIAR </a:t>
            </a:r>
            <a:r>
              <a:rPr lang="es-419" sz="394" dirty="0">
                <a:latin typeface="Century Gothic" panose="020B0502020202020204" pitchFamily="34" charset="0"/>
              </a:rPr>
              <a:t>DE AUDITORIA</a:t>
            </a:r>
            <a:r>
              <a:rPr lang="es-ES" sz="394" dirty="0">
                <a:latin typeface="Century Gothic" panose="020B0502020202020204" pitchFamily="34" charset="0"/>
              </a:rPr>
              <a:t> CONTROL INTERNO ALIMENTOS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71 Conector recto">
            <a:extLst>
              <a:ext uri="{FF2B5EF4-FFF2-40B4-BE49-F238E27FC236}"/>
            </a:extLst>
          </p:cNvPr>
          <p:cNvCxnSpPr/>
          <p:nvPr/>
        </p:nvCxnSpPr>
        <p:spPr>
          <a:xfrm flipH="1">
            <a:off x="2435225" y="3267075"/>
            <a:ext cx="0" cy="173038"/>
          </a:xfrm>
          <a:prstGeom prst="line">
            <a:avLst/>
          </a:prstGeom>
        </p:spPr>
        <p:style>
          <a:lnRef idx="1">
            <a:schemeClr val="accent6"/>
          </a:lnRef>
          <a:fillRef idx="0">
            <a:schemeClr val="accent6"/>
          </a:fillRef>
          <a:effectRef idx="0">
            <a:schemeClr val="accent6"/>
          </a:effectRef>
          <a:fontRef idx="minor">
            <a:schemeClr val="tx1"/>
          </a:fontRef>
        </p:style>
      </p:cxnSp>
      <p:cxnSp>
        <p:nvCxnSpPr>
          <p:cNvPr id="103" name="71 Conector recto">
            <a:extLst>
              <a:ext uri="{FF2B5EF4-FFF2-40B4-BE49-F238E27FC236}"/>
            </a:extLst>
          </p:cNvPr>
          <p:cNvCxnSpPr/>
          <p:nvPr/>
        </p:nvCxnSpPr>
        <p:spPr>
          <a:xfrm flipH="1">
            <a:off x="806450" y="3278188"/>
            <a:ext cx="0" cy="173037"/>
          </a:xfrm>
          <a:prstGeom prst="line">
            <a:avLst/>
          </a:prstGeom>
        </p:spPr>
        <p:style>
          <a:lnRef idx="1">
            <a:schemeClr val="accent6"/>
          </a:lnRef>
          <a:fillRef idx="0">
            <a:schemeClr val="accent6"/>
          </a:fillRef>
          <a:effectRef idx="0">
            <a:schemeClr val="accent6"/>
          </a:effectRef>
          <a:fontRef idx="minor">
            <a:schemeClr val="tx1"/>
          </a:fontRef>
        </p:style>
      </p:cxnSp>
      <p:cxnSp>
        <p:nvCxnSpPr>
          <p:cNvPr id="98" name="88 Conector recto">
            <a:extLst>
              <a:ext uri="{FF2B5EF4-FFF2-40B4-BE49-F238E27FC236}"/>
            </a:extLst>
          </p:cNvPr>
          <p:cNvCxnSpPr>
            <a:cxnSpLocks/>
          </p:cNvCxnSpPr>
          <p:nvPr/>
        </p:nvCxnSpPr>
        <p:spPr>
          <a:xfrm flipV="1">
            <a:off x="381000" y="3586163"/>
            <a:ext cx="220663" cy="1587"/>
          </a:xfrm>
          <a:prstGeom prst="line">
            <a:avLst/>
          </a:prstGeom>
          <a:ln>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4" name="232 Conector recto">
            <a:extLst>
              <a:ext uri="{FF2B5EF4-FFF2-40B4-BE49-F238E27FC236}"/>
            </a:extLst>
          </p:cNvPr>
          <p:cNvCxnSpPr/>
          <p:nvPr/>
        </p:nvCxnSpPr>
        <p:spPr>
          <a:xfrm>
            <a:off x="381000" y="3576638"/>
            <a:ext cx="0" cy="1011237"/>
          </a:xfrm>
          <a:prstGeom prst="straightConnector1">
            <a:avLst/>
          </a:prstGeom>
          <a:noFill/>
          <a:ln w="6345" cap="flat">
            <a:solidFill>
              <a:schemeClr val="accent6"/>
            </a:solidFill>
            <a:prstDash val="solid"/>
            <a:miter/>
          </a:ln>
        </p:spPr>
      </p:cxnSp>
      <p:cxnSp>
        <p:nvCxnSpPr>
          <p:cNvPr id="229" name="88 Conector recto">
            <a:extLst>
              <a:ext uri="{FF2B5EF4-FFF2-40B4-BE49-F238E27FC236}"/>
            </a:extLst>
          </p:cNvPr>
          <p:cNvCxnSpPr>
            <a:cxnSpLocks/>
          </p:cNvCxnSpPr>
          <p:nvPr/>
        </p:nvCxnSpPr>
        <p:spPr>
          <a:xfrm flipV="1">
            <a:off x="381000" y="4224338"/>
            <a:ext cx="220663" cy="1587"/>
          </a:xfrm>
          <a:prstGeom prst="line">
            <a:avLst/>
          </a:prstGeom>
          <a:ln>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30" name="88 Conector recto">
            <a:extLst>
              <a:ext uri="{FF2B5EF4-FFF2-40B4-BE49-F238E27FC236}"/>
            </a:extLst>
          </p:cNvPr>
          <p:cNvCxnSpPr>
            <a:cxnSpLocks/>
          </p:cNvCxnSpPr>
          <p:nvPr/>
        </p:nvCxnSpPr>
        <p:spPr>
          <a:xfrm flipV="1">
            <a:off x="390525" y="4572000"/>
            <a:ext cx="163513" cy="1588"/>
          </a:xfrm>
          <a:prstGeom prst="line">
            <a:avLst/>
          </a:prstGeom>
          <a:ln>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2" name="232 Conector recto">
            <a:extLst>
              <a:ext uri="{FF2B5EF4-FFF2-40B4-BE49-F238E27FC236}"/>
            </a:extLst>
          </p:cNvPr>
          <p:cNvCxnSpPr>
            <a:cxnSpLocks/>
          </p:cNvCxnSpPr>
          <p:nvPr/>
        </p:nvCxnSpPr>
        <p:spPr>
          <a:xfrm flipH="1">
            <a:off x="3397250" y="3265488"/>
            <a:ext cx="3175" cy="1181100"/>
          </a:xfrm>
          <a:prstGeom prst="straightConnector1">
            <a:avLst/>
          </a:prstGeom>
          <a:noFill/>
          <a:ln w="6345" cap="flat">
            <a:solidFill>
              <a:schemeClr val="accent6"/>
            </a:solidFill>
            <a:prstDash val="solid"/>
            <a:miter/>
          </a:ln>
        </p:spPr>
      </p:cxnSp>
      <p:cxnSp>
        <p:nvCxnSpPr>
          <p:cNvPr id="91" name="71 Conector recto">
            <a:extLst>
              <a:ext uri="{FF2B5EF4-FFF2-40B4-BE49-F238E27FC236}"/>
            </a:extLst>
          </p:cNvPr>
          <p:cNvCxnSpPr/>
          <p:nvPr/>
        </p:nvCxnSpPr>
        <p:spPr>
          <a:xfrm flipH="1">
            <a:off x="1925638" y="3081338"/>
            <a:ext cx="0" cy="173037"/>
          </a:xfrm>
          <a:prstGeom prst="line">
            <a:avLst/>
          </a:prstGeom>
        </p:spPr>
        <p:style>
          <a:lnRef idx="1">
            <a:schemeClr val="accent6"/>
          </a:lnRef>
          <a:fillRef idx="0">
            <a:schemeClr val="accent6"/>
          </a:fillRef>
          <a:effectRef idx="0">
            <a:schemeClr val="accent6"/>
          </a:effectRef>
          <a:fontRef idx="minor">
            <a:schemeClr val="tx1"/>
          </a:fontRef>
        </p:style>
      </p:cxnSp>
      <p:cxnSp>
        <p:nvCxnSpPr>
          <p:cNvPr id="228" name="31 Conector recto">
            <a:extLst>
              <a:ext uri="{FF2B5EF4-FFF2-40B4-BE49-F238E27FC236}"/>
            </a:extLst>
          </p:cNvPr>
          <p:cNvCxnSpPr>
            <a:cxnSpLocks/>
          </p:cNvCxnSpPr>
          <p:nvPr/>
        </p:nvCxnSpPr>
        <p:spPr>
          <a:xfrm flipH="1">
            <a:off x="1919288" y="2039938"/>
            <a:ext cx="0" cy="1055687"/>
          </a:xfrm>
          <a:prstGeom prst="line">
            <a:avLst/>
          </a:prstGeom>
        </p:spPr>
        <p:style>
          <a:lnRef idx="1">
            <a:schemeClr val="accent6"/>
          </a:lnRef>
          <a:fillRef idx="0">
            <a:schemeClr val="accent6"/>
          </a:fillRef>
          <a:effectRef idx="0">
            <a:schemeClr val="accent6"/>
          </a:effectRef>
          <a:fontRef idx="minor">
            <a:schemeClr val="tx1"/>
          </a:fontRef>
        </p:style>
      </p:cxnSp>
      <p:cxnSp>
        <p:nvCxnSpPr>
          <p:cNvPr id="187" name="31 Conector recto"/>
          <p:cNvCxnSpPr/>
          <p:nvPr/>
        </p:nvCxnSpPr>
        <p:spPr>
          <a:xfrm>
            <a:off x="8129588" y="3983038"/>
            <a:ext cx="1587" cy="296862"/>
          </a:xfrm>
          <a:prstGeom prst="line">
            <a:avLst/>
          </a:prstGeom>
        </p:spPr>
        <p:style>
          <a:lnRef idx="1">
            <a:schemeClr val="accent6"/>
          </a:lnRef>
          <a:fillRef idx="0">
            <a:schemeClr val="accent6"/>
          </a:fillRef>
          <a:effectRef idx="0">
            <a:schemeClr val="accent6"/>
          </a:effectRef>
          <a:fontRef idx="minor">
            <a:schemeClr val="tx1"/>
          </a:fontRef>
        </p:style>
      </p:cxnSp>
      <p:cxnSp>
        <p:nvCxnSpPr>
          <p:cNvPr id="184" name="31 Conector recto"/>
          <p:cNvCxnSpPr/>
          <p:nvPr/>
        </p:nvCxnSpPr>
        <p:spPr>
          <a:xfrm>
            <a:off x="7251700" y="3983038"/>
            <a:ext cx="1588" cy="298450"/>
          </a:xfrm>
          <a:prstGeom prst="line">
            <a:avLst/>
          </a:prstGeom>
        </p:spPr>
        <p:style>
          <a:lnRef idx="1">
            <a:schemeClr val="accent6"/>
          </a:lnRef>
          <a:fillRef idx="0">
            <a:schemeClr val="accent6"/>
          </a:fillRef>
          <a:effectRef idx="0">
            <a:schemeClr val="accent6"/>
          </a:effectRef>
          <a:fontRef idx="minor">
            <a:schemeClr val="tx1"/>
          </a:fontRef>
        </p:style>
      </p:cxnSp>
      <p:cxnSp>
        <p:nvCxnSpPr>
          <p:cNvPr id="170" name="71 Conector recto"/>
          <p:cNvCxnSpPr/>
          <p:nvPr/>
        </p:nvCxnSpPr>
        <p:spPr>
          <a:xfrm flipH="1">
            <a:off x="5859463" y="4025900"/>
            <a:ext cx="1587" cy="282575"/>
          </a:xfrm>
          <a:prstGeom prst="line">
            <a:avLst/>
          </a:prstGeom>
        </p:spPr>
        <p:style>
          <a:lnRef idx="1">
            <a:schemeClr val="accent6"/>
          </a:lnRef>
          <a:fillRef idx="0">
            <a:schemeClr val="accent6"/>
          </a:fillRef>
          <a:effectRef idx="0">
            <a:schemeClr val="accent6"/>
          </a:effectRef>
          <a:fontRef idx="minor">
            <a:schemeClr val="tx1"/>
          </a:fontRef>
        </p:style>
      </p:cxnSp>
      <p:cxnSp>
        <p:nvCxnSpPr>
          <p:cNvPr id="179" name="211 Conector recto"/>
          <p:cNvCxnSpPr/>
          <p:nvPr/>
        </p:nvCxnSpPr>
        <p:spPr>
          <a:xfrm>
            <a:off x="5418138" y="4002088"/>
            <a:ext cx="115887"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77" name="71 Conector recto"/>
          <p:cNvCxnSpPr/>
          <p:nvPr/>
        </p:nvCxnSpPr>
        <p:spPr>
          <a:xfrm flipH="1">
            <a:off x="4681538" y="3316288"/>
            <a:ext cx="0" cy="171450"/>
          </a:xfrm>
          <a:prstGeom prst="line">
            <a:avLst/>
          </a:prstGeom>
        </p:spPr>
        <p:style>
          <a:lnRef idx="1">
            <a:schemeClr val="accent6"/>
          </a:lnRef>
          <a:fillRef idx="0">
            <a:schemeClr val="accent6"/>
          </a:fillRef>
          <a:effectRef idx="0">
            <a:schemeClr val="accent6"/>
          </a:effectRef>
          <a:fontRef idx="minor">
            <a:schemeClr val="tx1"/>
          </a:fontRef>
        </p:style>
      </p:cxnSp>
      <p:cxnSp>
        <p:nvCxnSpPr>
          <p:cNvPr id="174" name="139 Conector recto"/>
          <p:cNvCxnSpPr/>
          <p:nvPr/>
        </p:nvCxnSpPr>
        <p:spPr>
          <a:xfrm flipH="1">
            <a:off x="5807075" y="3287713"/>
            <a:ext cx="11113" cy="3683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5" name="73 Conector recto"/>
          <p:cNvCxnSpPr/>
          <p:nvPr/>
        </p:nvCxnSpPr>
        <p:spPr>
          <a:xfrm>
            <a:off x="5426075" y="3457575"/>
            <a:ext cx="28257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66" name="88 Conector recto"/>
          <p:cNvCxnSpPr/>
          <p:nvPr/>
        </p:nvCxnSpPr>
        <p:spPr>
          <a:xfrm flipV="1">
            <a:off x="4308475" y="3770313"/>
            <a:ext cx="7937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65" name="73 Conector recto"/>
          <p:cNvCxnSpPr/>
          <p:nvPr/>
        </p:nvCxnSpPr>
        <p:spPr>
          <a:xfrm>
            <a:off x="4454525" y="4432300"/>
            <a:ext cx="28098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64" name="73 Conector recto"/>
          <p:cNvCxnSpPr/>
          <p:nvPr/>
        </p:nvCxnSpPr>
        <p:spPr>
          <a:xfrm>
            <a:off x="4292600" y="4692650"/>
            <a:ext cx="28098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63" name="73 Conector recto"/>
          <p:cNvCxnSpPr/>
          <p:nvPr/>
        </p:nvCxnSpPr>
        <p:spPr>
          <a:xfrm>
            <a:off x="4292600" y="3133725"/>
            <a:ext cx="28098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41" name="31 Conector recto"/>
          <p:cNvCxnSpPr/>
          <p:nvPr/>
        </p:nvCxnSpPr>
        <p:spPr>
          <a:xfrm flipH="1">
            <a:off x="7766050" y="2043113"/>
            <a:ext cx="25400" cy="1939925"/>
          </a:xfrm>
          <a:prstGeom prst="line">
            <a:avLst/>
          </a:prstGeom>
        </p:spPr>
        <p:style>
          <a:lnRef idx="1">
            <a:schemeClr val="accent6"/>
          </a:lnRef>
          <a:fillRef idx="0">
            <a:schemeClr val="accent6"/>
          </a:fillRef>
          <a:effectRef idx="0">
            <a:schemeClr val="accent6"/>
          </a:effectRef>
          <a:fontRef idx="minor">
            <a:schemeClr val="tx1"/>
          </a:fontRef>
        </p:style>
      </p:cxnSp>
      <p:cxnSp>
        <p:nvCxnSpPr>
          <p:cNvPr id="138" name="31 Conector recto"/>
          <p:cNvCxnSpPr/>
          <p:nvPr/>
        </p:nvCxnSpPr>
        <p:spPr>
          <a:xfrm flipH="1">
            <a:off x="5848350" y="2039938"/>
            <a:ext cx="0" cy="1154112"/>
          </a:xfrm>
          <a:prstGeom prst="line">
            <a:avLst/>
          </a:prstGeom>
        </p:spPr>
        <p:style>
          <a:lnRef idx="1">
            <a:schemeClr val="accent6"/>
          </a:lnRef>
          <a:fillRef idx="0">
            <a:schemeClr val="accent6"/>
          </a:fillRef>
          <a:effectRef idx="0">
            <a:schemeClr val="accent6"/>
          </a:effectRef>
          <a:fontRef idx="minor">
            <a:schemeClr val="tx1"/>
          </a:fontRef>
        </p:style>
      </p:cxnSp>
      <p:cxnSp>
        <p:nvCxnSpPr>
          <p:cNvPr id="136" name="31 Conector recto"/>
          <p:cNvCxnSpPr>
            <a:cxnSpLocks/>
          </p:cNvCxnSpPr>
          <p:nvPr/>
        </p:nvCxnSpPr>
        <p:spPr>
          <a:xfrm>
            <a:off x="4733925" y="1712913"/>
            <a:ext cx="0" cy="1397000"/>
          </a:xfrm>
          <a:prstGeom prst="line">
            <a:avLst/>
          </a:prstGeom>
        </p:spPr>
        <p:style>
          <a:lnRef idx="1">
            <a:schemeClr val="accent6"/>
          </a:lnRef>
          <a:fillRef idx="0">
            <a:schemeClr val="accent6"/>
          </a:fillRef>
          <a:effectRef idx="0">
            <a:schemeClr val="accent6"/>
          </a:effectRef>
          <a:fontRef idx="minor">
            <a:schemeClr val="tx1"/>
          </a:fontRef>
        </p:style>
      </p:cxnSp>
      <p:sp>
        <p:nvSpPr>
          <p:cNvPr id="122" name="41 Rectángulo"/>
          <p:cNvSpPr/>
          <p:nvPr/>
        </p:nvSpPr>
        <p:spPr>
          <a:xfrm>
            <a:off x="4403725" y="2933700"/>
            <a:ext cx="601663" cy="387350"/>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JEFE DE PLANTA</a:t>
            </a:r>
            <a:br>
              <a:rPr lang="es-MX" sz="563" dirty="0">
                <a:latin typeface="Century Gothic" pitchFamily="34" charset="0"/>
              </a:rPr>
            </a:br>
            <a:r>
              <a:rPr lang="es-MX" sz="563" dirty="0">
                <a:latin typeface="Century Gothic" pitchFamily="34" charset="0"/>
              </a:rPr>
              <a:t>LAVANDERIA</a:t>
            </a:r>
            <a:endParaRPr lang="es-ES" sz="563" dirty="0">
              <a:latin typeface="Century Gothic" pitchFamily="34" charset="0"/>
            </a:endParaRPr>
          </a:p>
        </p:txBody>
      </p:sp>
      <p:sp>
        <p:nvSpPr>
          <p:cNvPr id="123" name="42 Rectángulo"/>
          <p:cNvSpPr/>
          <p:nvPr/>
        </p:nvSpPr>
        <p:spPr>
          <a:xfrm>
            <a:off x="5549900" y="2940050"/>
            <a:ext cx="639763" cy="385763"/>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JEFE DE OPERACION</a:t>
            </a:r>
            <a:br>
              <a:rPr lang="es-MX" sz="563" dirty="0">
                <a:latin typeface="Century Gothic" pitchFamily="34" charset="0"/>
              </a:rPr>
            </a:br>
            <a:r>
              <a:rPr lang="es-MX" sz="563" dirty="0">
                <a:latin typeface="Century Gothic" pitchFamily="34" charset="0"/>
              </a:rPr>
              <a:t>ASEO Y DESINFECCION</a:t>
            </a:r>
            <a:endParaRPr lang="es-ES" sz="563" dirty="0">
              <a:latin typeface="Century Gothic" pitchFamily="34" charset="0"/>
            </a:endParaRPr>
          </a:p>
        </p:txBody>
      </p:sp>
      <p:sp>
        <p:nvSpPr>
          <p:cNvPr id="125" name="43 Rectángulo"/>
          <p:cNvSpPr/>
          <p:nvPr/>
        </p:nvSpPr>
        <p:spPr>
          <a:xfrm>
            <a:off x="7361238" y="2913063"/>
            <a:ext cx="728662" cy="392112"/>
          </a:xfrm>
          <a:prstGeom prst="rect">
            <a:avLst/>
          </a:prstGeom>
          <a:ln w="19050">
            <a:solidFill>
              <a:srgbClr val="00B0F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563" dirty="0">
                <a:latin typeface="Century Gothic" pitchFamily="34" charset="0"/>
              </a:rPr>
              <a:t>JEFE DE MANTENIMIENTO</a:t>
            </a:r>
            <a:endParaRPr lang="es-ES" sz="563" dirty="0">
              <a:latin typeface="Century Gothic" pitchFamily="34" charset="0"/>
            </a:endParaRPr>
          </a:p>
        </p:txBody>
      </p:sp>
      <p:cxnSp>
        <p:nvCxnSpPr>
          <p:cNvPr id="132" name="262 Conector recto"/>
          <p:cNvCxnSpPr>
            <a:cxnSpLocks/>
          </p:cNvCxnSpPr>
          <p:nvPr/>
        </p:nvCxnSpPr>
        <p:spPr>
          <a:xfrm flipH="1">
            <a:off x="1911350" y="2032000"/>
            <a:ext cx="58785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59 Rectángulo"/>
          <p:cNvSpPr/>
          <p:nvPr/>
        </p:nvSpPr>
        <p:spPr>
          <a:xfrm>
            <a:off x="4535488" y="4094163"/>
            <a:ext cx="601662" cy="200025"/>
          </a:xfrm>
          <a:prstGeom prst="rect">
            <a:avLst/>
          </a:prstGeom>
          <a:ln w="19050"/>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MAQUINISTA</a:t>
            </a:r>
            <a:endParaRPr lang="es-ES" sz="450" dirty="0">
              <a:latin typeface="Century Gothic" pitchFamily="34" charset="0"/>
            </a:endParaRPr>
          </a:p>
        </p:txBody>
      </p:sp>
      <p:sp>
        <p:nvSpPr>
          <p:cNvPr id="152" name="60 Rectángulo"/>
          <p:cNvSpPr/>
          <p:nvPr/>
        </p:nvSpPr>
        <p:spPr>
          <a:xfrm>
            <a:off x="4535488" y="4344988"/>
            <a:ext cx="601662" cy="201612"/>
          </a:xfrm>
          <a:prstGeom prst="rect">
            <a:avLst/>
          </a:prstGeom>
          <a:ln w="19050"/>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AUXILIAR DE LAVANDERIA</a:t>
            </a:r>
            <a:endParaRPr lang="es-ES" sz="450" dirty="0">
              <a:latin typeface="Century Gothic" pitchFamily="34" charset="0"/>
            </a:endParaRPr>
          </a:p>
        </p:txBody>
      </p:sp>
      <p:sp>
        <p:nvSpPr>
          <p:cNvPr id="153" name="61 Rectángulo"/>
          <p:cNvSpPr/>
          <p:nvPr/>
        </p:nvSpPr>
        <p:spPr>
          <a:xfrm>
            <a:off x="4379913" y="4598988"/>
            <a:ext cx="690562" cy="153987"/>
          </a:xfrm>
          <a:prstGeom prst="rect">
            <a:avLst/>
          </a:prstGeom>
          <a:ln w="19050"/>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CONDUCTOR</a:t>
            </a:r>
            <a:endParaRPr lang="es-ES" sz="450" dirty="0">
              <a:latin typeface="Century Gothic" pitchFamily="34" charset="0"/>
            </a:endParaRPr>
          </a:p>
        </p:txBody>
      </p:sp>
      <p:cxnSp>
        <p:nvCxnSpPr>
          <p:cNvPr id="154" name="69 Conector recto"/>
          <p:cNvCxnSpPr/>
          <p:nvPr/>
        </p:nvCxnSpPr>
        <p:spPr>
          <a:xfrm>
            <a:off x="4462463" y="3881438"/>
            <a:ext cx="0" cy="550862"/>
          </a:xfrm>
          <a:prstGeom prst="line">
            <a:avLst/>
          </a:prstGeom>
        </p:spPr>
        <p:style>
          <a:lnRef idx="1">
            <a:schemeClr val="accent6"/>
          </a:lnRef>
          <a:fillRef idx="0">
            <a:schemeClr val="accent6"/>
          </a:fillRef>
          <a:effectRef idx="0">
            <a:schemeClr val="accent6"/>
          </a:effectRef>
          <a:fontRef idx="minor">
            <a:schemeClr val="tx1"/>
          </a:fontRef>
        </p:style>
      </p:cxnSp>
      <p:cxnSp>
        <p:nvCxnSpPr>
          <p:cNvPr id="155" name="88 Conector recto"/>
          <p:cNvCxnSpPr/>
          <p:nvPr/>
        </p:nvCxnSpPr>
        <p:spPr>
          <a:xfrm flipV="1">
            <a:off x="4454525" y="4198938"/>
            <a:ext cx="80963"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62" name="195 Conector recto"/>
          <p:cNvCxnSpPr>
            <a:cxnSpLocks/>
          </p:cNvCxnSpPr>
          <p:nvPr/>
        </p:nvCxnSpPr>
        <p:spPr>
          <a:xfrm>
            <a:off x="4298950" y="3133725"/>
            <a:ext cx="0" cy="1558925"/>
          </a:xfrm>
          <a:prstGeom prst="line">
            <a:avLst/>
          </a:prstGeom>
        </p:spPr>
        <p:style>
          <a:lnRef idx="1">
            <a:schemeClr val="accent6"/>
          </a:lnRef>
          <a:fillRef idx="0">
            <a:schemeClr val="accent6"/>
          </a:fillRef>
          <a:effectRef idx="0">
            <a:schemeClr val="accent6"/>
          </a:effectRef>
          <a:fontRef idx="minor">
            <a:schemeClr val="tx1"/>
          </a:fontRef>
        </p:style>
      </p:cxnSp>
      <p:cxnSp>
        <p:nvCxnSpPr>
          <p:cNvPr id="167" name="211 Conector recto"/>
          <p:cNvCxnSpPr/>
          <p:nvPr/>
        </p:nvCxnSpPr>
        <p:spPr>
          <a:xfrm>
            <a:off x="5419725" y="3138488"/>
            <a:ext cx="117475" cy="0"/>
          </a:xfrm>
          <a:prstGeom prst="line">
            <a:avLst/>
          </a:prstGeom>
        </p:spPr>
        <p:style>
          <a:lnRef idx="1">
            <a:schemeClr val="accent6"/>
          </a:lnRef>
          <a:fillRef idx="0">
            <a:schemeClr val="accent6"/>
          </a:fillRef>
          <a:effectRef idx="0">
            <a:schemeClr val="accent6"/>
          </a:effectRef>
          <a:fontRef idx="minor">
            <a:schemeClr val="tx1"/>
          </a:fontRef>
        </p:style>
      </p:cxnSp>
      <p:sp>
        <p:nvSpPr>
          <p:cNvPr id="168" name="63 Rectángulo"/>
          <p:cNvSpPr/>
          <p:nvPr/>
        </p:nvSpPr>
        <p:spPr>
          <a:xfrm>
            <a:off x="5500688" y="3635375"/>
            <a:ext cx="693737" cy="184150"/>
          </a:xfrm>
          <a:prstGeom prst="rect">
            <a:avLst/>
          </a:prstGeom>
          <a:ln w="19050">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AUXILIAR DE ALMACEN</a:t>
            </a:r>
            <a:endParaRPr lang="es-ES" sz="450" dirty="0">
              <a:latin typeface="Century Gothic" pitchFamily="34" charset="0"/>
            </a:endParaRPr>
          </a:p>
        </p:txBody>
      </p:sp>
      <p:sp>
        <p:nvSpPr>
          <p:cNvPr id="169" name="64 Rectángulo"/>
          <p:cNvSpPr/>
          <p:nvPr/>
        </p:nvSpPr>
        <p:spPr>
          <a:xfrm>
            <a:off x="5549900" y="4291013"/>
            <a:ext cx="684213" cy="296862"/>
          </a:xfrm>
          <a:prstGeom prst="rect">
            <a:avLst/>
          </a:prstGeom>
          <a:ln w="19050"/>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AUXILIAR DE SERVICIOS GENERALES</a:t>
            </a:r>
            <a:endParaRPr lang="es-ES" sz="450" dirty="0">
              <a:latin typeface="Century Gothic" pitchFamily="34" charset="0"/>
            </a:endParaRPr>
          </a:p>
        </p:txBody>
      </p:sp>
      <p:sp>
        <p:nvSpPr>
          <p:cNvPr id="171" name="62 Rectángulo"/>
          <p:cNvSpPr/>
          <p:nvPr/>
        </p:nvSpPr>
        <p:spPr>
          <a:xfrm>
            <a:off x="5500688" y="3897313"/>
            <a:ext cx="728662" cy="20320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SUPERVISOR</a:t>
            </a:r>
            <a:endParaRPr lang="es-ES" sz="450" dirty="0">
              <a:latin typeface="Century Gothic" pitchFamily="34" charset="0"/>
            </a:endParaRPr>
          </a:p>
        </p:txBody>
      </p:sp>
      <p:cxnSp>
        <p:nvCxnSpPr>
          <p:cNvPr id="172" name="212 Conector recto"/>
          <p:cNvCxnSpPr/>
          <p:nvPr/>
        </p:nvCxnSpPr>
        <p:spPr>
          <a:xfrm flipH="1">
            <a:off x="5418138" y="3133725"/>
            <a:ext cx="3175" cy="865188"/>
          </a:xfrm>
          <a:prstGeom prst="line">
            <a:avLst/>
          </a:prstGeom>
        </p:spPr>
        <p:style>
          <a:lnRef idx="1">
            <a:schemeClr val="accent6"/>
          </a:lnRef>
          <a:fillRef idx="0">
            <a:schemeClr val="accent6"/>
          </a:fillRef>
          <a:effectRef idx="0">
            <a:schemeClr val="accent6"/>
          </a:effectRef>
          <a:fontRef idx="minor">
            <a:schemeClr val="tx1"/>
          </a:fontRef>
        </p:style>
      </p:cxnSp>
      <p:sp>
        <p:nvSpPr>
          <p:cNvPr id="173" name="133 Rectángulo"/>
          <p:cNvSpPr/>
          <p:nvPr/>
        </p:nvSpPr>
        <p:spPr>
          <a:xfrm>
            <a:off x="5494338" y="3416300"/>
            <a:ext cx="728662" cy="161925"/>
          </a:xfrm>
          <a:prstGeom prst="rect">
            <a:avLst/>
          </a:prstGeom>
          <a:ln w="19050">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AUXILIAR ADMINISTRATIVO</a:t>
            </a:r>
            <a:endParaRPr lang="es-ES" sz="450" dirty="0">
              <a:latin typeface="Century Gothic" pitchFamily="34" charset="0"/>
            </a:endParaRPr>
          </a:p>
        </p:txBody>
      </p:sp>
      <p:sp>
        <p:nvSpPr>
          <p:cNvPr id="176" name="133 Rectángulo"/>
          <p:cNvSpPr/>
          <p:nvPr/>
        </p:nvSpPr>
        <p:spPr>
          <a:xfrm>
            <a:off x="4379913" y="3416300"/>
            <a:ext cx="730250" cy="161925"/>
          </a:xfrm>
          <a:prstGeom prst="rect">
            <a:avLst/>
          </a:prstGeom>
          <a:ln w="19050">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AUXILIAR ADMINISTRATIVO</a:t>
            </a:r>
            <a:endParaRPr lang="es-ES" sz="450" dirty="0">
              <a:latin typeface="Century Gothic" pitchFamily="34" charset="0"/>
            </a:endParaRPr>
          </a:p>
        </p:txBody>
      </p:sp>
      <p:sp>
        <p:nvSpPr>
          <p:cNvPr id="178" name="62 Rectángulo"/>
          <p:cNvSpPr/>
          <p:nvPr/>
        </p:nvSpPr>
        <p:spPr>
          <a:xfrm>
            <a:off x="4359275" y="3700463"/>
            <a:ext cx="730250" cy="201612"/>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SUPERVISOR</a:t>
            </a:r>
            <a:endParaRPr lang="es-ES" sz="450" dirty="0">
              <a:latin typeface="Century Gothic" pitchFamily="34" charset="0"/>
            </a:endParaRPr>
          </a:p>
        </p:txBody>
      </p:sp>
      <p:sp>
        <p:nvSpPr>
          <p:cNvPr id="180" name="62 Rectángulo"/>
          <p:cNvSpPr/>
          <p:nvPr/>
        </p:nvSpPr>
        <p:spPr>
          <a:xfrm>
            <a:off x="7361238" y="3663950"/>
            <a:ext cx="728662" cy="201613"/>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SUPERVISOR</a:t>
            </a:r>
            <a:endParaRPr lang="es-ES" sz="450" dirty="0">
              <a:latin typeface="Century Gothic" pitchFamily="34" charset="0"/>
            </a:endParaRPr>
          </a:p>
        </p:txBody>
      </p:sp>
      <p:sp>
        <p:nvSpPr>
          <p:cNvPr id="181" name="61 Rectángulo"/>
          <p:cNvSpPr/>
          <p:nvPr/>
        </p:nvSpPr>
        <p:spPr>
          <a:xfrm>
            <a:off x="7010400" y="4078288"/>
            <a:ext cx="690563" cy="249237"/>
          </a:xfrm>
          <a:prstGeom prst="rect">
            <a:avLst/>
          </a:prstGeom>
          <a:ln w="19050"/>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AUXILIAR DE MANTENIMIENTO</a:t>
            </a:r>
            <a:endParaRPr lang="es-ES" sz="450" dirty="0">
              <a:latin typeface="Century Gothic" pitchFamily="34" charset="0"/>
            </a:endParaRPr>
          </a:p>
        </p:txBody>
      </p:sp>
      <p:sp>
        <p:nvSpPr>
          <p:cNvPr id="182" name="61 Rectángulo"/>
          <p:cNvSpPr/>
          <p:nvPr/>
        </p:nvSpPr>
        <p:spPr>
          <a:xfrm>
            <a:off x="7789863" y="4084638"/>
            <a:ext cx="690562" cy="242887"/>
          </a:xfrm>
          <a:prstGeom prst="rect">
            <a:avLst/>
          </a:prstGeom>
          <a:ln w="19050"/>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450" dirty="0">
                <a:latin typeface="Century Gothic" pitchFamily="34" charset="0"/>
              </a:rPr>
              <a:t>JARDIERO / OFICIOS VARIOS</a:t>
            </a:r>
            <a:endParaRPr lang="es-ES" sz="450" dirty="0">
              <a:latin typeface="Century Gothic" pitchFamily="34" charset="0"/>
            </a:endParaRPr>
          </a:p>
        </p:txBody>
      </p:sp>
      <p:cxnSp>
        <p:nvCxnSpPr>
          <p:cNvPr id="186" name="127 Conector recto"/>
          <p:cNvCxnSpPr/>
          <p:nvPr/>
        </p:nvCxnSpPr>
        <p:spPr>
          <a:xfrm>
            <a:off x="7251700" y="3983038"/>
            <a:ext cx="881063" cy="0"/>
          </a:xfrm>
          <a:prstGeom prst="line">
            <a:avLst/>
          </a:prstGeom>
        </p:spPr>
        <p:style>
          <a:lnRef idx="1">
            <a:schemeClr val="accent6"/>
          </a:lnRef>
          <a:fillRef idx="0">
            <a:schemeClr val="accent6"/>
          </a:fillRef>
          <a:effectRef idx="0">
            <a:schemeClr val="accent6"/>
          </a:effectRef>
          <a:fontRef idx="minor">
            <a:schemeClr val="tx1"/>
          </a:fontRef>
        </p:style>
      </p:cxnSp>
      <p:sp>
        <p:nvSpPr>
          <p:cNvPr id="223" name="108 CuadroTexto"/>
          <p:cNvSpPr txBox="1"/>
          <p:nvPr/>
        </p:nvSpPr>
        <p:spPr>
          <a:xfrm>
            <a:off x="422275" y="5422900"/>
            <a:ext cx="1801813" cy="369888"/>
          </a:xfrm>
          <a:prstGeom prst="rect">
            <a:avLst/>
          </a:prstGeom>
          <a:noFill/>
        </p:spPr>
        <p:txBody>
          <a:bodyPr>
            <a:spAutoFit/>
          </a:bodyPr>
          <a:lstStyle/>
          <a:p>
            <a:pPr algn="ctr">
              <a:defRPr/>
            </a:pPr>
            <a:r>
              <a:rPr lang="es-ES_tradnl" sz="900" b="0" dirty="0">
                <a:latin typeface="+mj-lt"/>
              </a:rPr>
              <a:t>IDENTIFICACIÓN DE NIVELES DE RESPONSABILIDAD</a:t>
            </a:r>
            <a:endParaRPr lang="es-ES" sz="900" b="0" dirty="0">
              <a:latin typeface="+mj-lt"/>
            </a:endParaRPr>
          </a:p>
        </p:txBody>
      </p:sp>
      <p:sp>
        <p:nvSpPr>
          <p:cNvPr id="234" name="98 CuadroTexto"/>
          <p:cNvSpPr txBox="1"/>
          <p:nvPr/>
        </p:nvSpPr>
        <p:spPr>
          <a:xfrm>
            <a:off x="2693988" y="5186363"/>
            <a:ext cx="5710237" cy="1062037"/>
          </a:xfrm>
          <a:prstGeom prst="rect">
            <a:avLst/>
          </a:prstGeom>
          <a:noFill/>
          <a:ln>
            <a:noFill/>
          </a:ln>
        </p:spPr>
        <p:txBody>
          <a:bodyPr>
            <a:spAutoFit/>
          </a:bodyPr>
          <a:lstStyle/>
          <a:p>
            <a:pPr>
              <a:tabLst>
                <a:tab pos="1817192" algn="l"/>
              </a:tabLst>
              <a:defRPr/>
            </a:pPr>
            <a:endParaRPr lang="es-ES_tradnl" sz="900" dirty="0">
              <a:latin typeface="+mj-lt"/>
            </a:endParaRPr>
          </a:p>
          <a:p>
            <a:pPr>
              <a:tabLst>
                <a:tab pos="1817192" algn="l"/>
              </a:tabLst>
              <a:defRPr/>
            </a:pPr>
            <a:r>
              <a:rPr lang="es-ES_tradnl" sz="900" b="0" dirty="0">
                <a:latin typeface="+mj-lt"/>
              </a:rPr>
              <a:t>Dirección:	Apoyo a la Gestión:	                               Apoyo Operativo:</a:t>
            </a:r>
          </a:p>
          <a:p>
            <a:pPr>
              <a:defRPr/>
            </a:pPr>
            <a:endParaRPr lang="es-ES_tradnl" sz="900" dirty="0">
              <a:latin typeface="+mj-lt"/>
            </a:endParaRPr>
          </a:p>
          <a:p>
            <a:pPr>
              <a:tabLst>
                <a:tab pos="1817192" algn="l"/>
              </a:tabLst>
              <a:defRPr/>
            </a:pPr>
            <a:r>
              <a:rPr lang="es-ES_tradnl" sz="900" b="0" dirty="0">
                <a:latin typeface="+mj-lt"/>
              </a:rPr>
              <a:t>Apoyo a la Dirección:	Operativo:</a:t>
            </a:r>
          </a:p>
          <a:p>
            <a:pPr algn="ctr">
              <a:defRPr/>
            </a:pPr>
            <a:endParaRPr lang="es-ES_tradnl" sz="900" dirty="0">
              <a:latin typeface="+mj-lt"/>
            </a:endParaRPr>
          </a:p>
          <a:p>
            <a:pPr>
              <a:tabLst>
                <a:tab pos="809030" algn="l"/>
              </a:tabLst>
              <a:defRPr/>
            </a:pPr>
            <a:r>
              <a:rPr lang="es-ES_tradnl" sz="900" dirty="0">
                <a:latin typeface="+mj-lt"/>
              </a:rPr>
              <a:t>	</a:t>
            </a:r>
          </a:p>
          <a:p>
            <a:pPr>
              <a:tabLst>
                <a:tab pos="809030" algn="l"/>
              </a:tabLst>
              <a:defRPr/>
            </a:pPr>
            <a:endParaRPr lang="es-ES" sz="900" dirty="0">
              <a:latin typeface="+mj-lt"/>
            </a:endParaRPr>
          </a:p>
        </p:txBody>
      </p:sp>
      <p:cxnSp>
        <p:nvCxnSpPr>
          <p:cNvPr id="235" name="101 Conector recto"/>
          <p:cNvCxnSpPr/>
          <p:nvPr/>
        </p:nvCxnSpPr>
        <p:spPr>
          <a:xfrm>
            <a:off x="3749675" y="5459413"/>
            <a:ext cx="4445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6" name="102 Conector recto"/>
          <p:cNvCxnSpPr/>
          <p:nvPr/>
        </p:nvCxnSpPr>
        <p:spPr>
          <a:xfrm>
            <a:off x="5668963" y="5732463"/>
            <a:ext cx="446087"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7" name="103 Conector recto"/>
          <p:cNvCxnSpPr/>
          <p:nvPr/>
        </p:nvCxnSpPr>
        <p:spPr>
          <a:xfrm>
            <a:off x="3833813" y="5694363"/>
            <a:ext cx="44608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104 Conector recto"/>
          <p:cNvCxnSpPr/>
          <p:nvPr/>
        </p:nvCxnSpPr>
        <p:spPr>
          <a:xfrm>
            <a:off x="5584825" y="5459413"/>
            <a:ext cx="444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105 Conector recto"/>
          <p:cNvCxnSpPr/>
          <p:nvPr/>
        </p:nvCxnSpPr>
        <p:spPr>
          <a:xfrm>
            <a:off x="7562850" y="5438775"/>
            <a:ext cx="431800" cy="476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40" name="55 Rectángulo redondeado"/>
          <p:cNvSpPr/>
          <p:nvPr/>
        </p:nvSpPr>
        <p:spPr>
          <a:xfrm>
            <a:off x="7562850" y="5654675"/>
            <a:ext cx="608013" cy="15557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41" name="62 CuadroTexto"/>
          <p:cNvSpPr txBox="1"/>
          <p:nvPr/>
        </p:nvSpPr>
        <p:spPr>
          <a:xfrm>
            <a:off x="6280150" y="5595938"/>
            <a:ext cx="1260475" cy="230187"/>
          </a:xfrm>
          <a:prstGeom prst="rect">
            <a:avLst/>
          </a:prstGeom>
          <a:noFill/>
        </p:spPr>
        <p:txBody>
          <a:bodyPr>
            <a:spAutoFit/>
          </a:bodyPr>
          <a:lstStyle/>
          <a:p>
            <a:pPr>
              <a:defRPr/>
            </a:pPr>
            <a:r>
              <a:rPr lang="es-ES_tradnl" sz="900" b="0" dirty="0">
                <a:latin typeface="+mj-lt"/>
              </a:rPr>
              <a:t>Comités que lideran</a:t>
            </a:r>
            <a:r>
              <a:rPr lang="es-ES_tradnl" sz="900" dirty="0">
                <a:latin typeface="+mj-lt"/>
              </a:rPr>
              <a:t>:</a:t>
            </a:r>
            <a:endParaRPr lang="es-ES" sz="900" dirty="0">
              <a:latin typeface="+mj-lt"/>
            </a:endParaRPr>
          </a:p>
        </p:txBody>
      </p:sp>
      <p:sp>
        <p:nvSpPr>
          <p:cNvPr id="46" name="Flecha derecha 45"/>
          <p:cNvSpPr/>
          <p:nvPr/>
        </p:nvSpPr>
        <p:spPr>
          <a:xfrm>
            <a:off x="2347913" y="5430838"/>
            <a:ext cx="320675" cy="290512"/>
          </a:xfrm>
          <a:prstGeom prst="right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a:p>
        </p:txBody>
      </p:sp>
      <p:sp>
        <p:nvSpPr>
          <p:cNvPr id="112" name="9 Rectángulo">
            <a:extLst>
              <a:ext uri="{FF2B5EF4-FFF2-40B4-BE49-F238E27FC236}"/>
            </a:extLst>
          </p:cNvPr>
          <p:cNvSpPr/>
          <p:nvPr/>
        </p:nvSpPr>
        <p:spPr>
          <a:xfrm>
            <a:off x="4329113" y="1401763"/>
            <a:ext cx="809625" cy="320675"/>
          </a:xfrm>
          <a:prstGeom prst="rect">
            <a:avLst/>
          </a:prstGeom>
          <a:ln w="19050">
            <a:solidFill>
              <a:srgbClr val="00B05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MX" sz="619" dirty="0">
                <a:latin typeface="Century Gothic" pitchFamily="34" charset="0"/>
              </a:rPr>
              <a:t>SUBGERENTE GENERAL</a:t>
            </a:r>
            <a:endParaRPr lang="es-ES" sz="619" dirty="0">
              <a:latin typeface="Century Gothic" pitchFamily="34" charset="0"/>
            </a:endParaRPr>
          </a:p>
        </p:txBody>
      </p:sp>
      <p:cxnSp>
        <p:nvCxnSpPr>
          <p:cNvPr id="126" name="251 Conector recto">
            <a:extLst>
              <a:ext uri="{FF2B5EF4-FFF2-40B4-BE49-F238E27FC236}"/>
            </a:extLst>
          </p:cNvPr>
          <p:cNvCxnSpPr/>
          <p:nvPr/>
        </p:nvCxnSpPr>
        <p:spPr>
          <a:xfrm>
            <a:off x="1544638" y="3990975"/>
            <a:ext cx="131762" cy="0"/>
          </a:xfrm>
          <a:prstGeom prst="straightConnector1">
            <a:avLst/>
          </a:prstGeom>
          <a:noFill/>
          <a:ln w="6345" cap="flat">
            <a:solidFill>
              <a:schemeClr val="accent6"/>
            </a:solidFill>
            <a:prstDash val="solid"/>
            <a:miter/>
          </a:ln>
        </p:spPr>
      </p:cxnSp>
      <p:sp>
        <p:nvSpPr>
          <p:cNvPr id="140" name="217 Rectángulo">
            <a:extLst>
              <a:ext uri="{FF2B5EF4-FFF2-40B4-BE49-F238E27FC236}"/>
            </a:extLst>
          </p:cNvPr>
          <p:cNvSpPr/>
          <p:nvPr/>
        </p:nvSpPr>
        <p:spPr>
          <a:xfrm>
            <a:off x="2892425" y="2752725"/>
            <a:ext cx="719138" cy="304800"/>
          </a:xfrm>
          <a:prstGeom prst="rect">
            <a:avLst/>
          </a:prstGeom>
          <a:solidFill>
            <a:srgbClr val="FFFFFF"/>
          </a:solidFill>
          <a:ln w="19046" cap="flat">
            <a:solidFill>
              <a:srgbClr val="7030A0"/>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AUXILIAR ADMINISTRATIVA ROL RECEPCIÓN</a:t>
            </a:r>
          </a:p>
        </p:txBody>
      </p:sp>
      <p:cxnSp>
        <p:nvCxnSpPr>
          <p:cNvPr id="143" name="246 Conector recto">
            <a:extLst>
              <a:ext uri="{FF2B5EF4-FFF2-40B4-BE49-F238E27FC236}"/>
            </a:extLst>
          </p:cNvPr>
          <p:cNvCxnSpPr/>
          <p:nvPr/>
        </p:nvCxnSpPr>
        <p:spPr>
          <a:xfrm>
            <a:off x="2316163" y="4264025"/>
            <a:ext cx="120650" cy="0"/>
          </a:xfrm>
          <a:prstGeom prst="straightConnector1">
            <a:avLst/>
          </a:prstGeom>
          <a:noFill/>
          <a:ln w="6345" cap="flat">
            <a:solidFill>
              <a:schemeClr val="accent6"/>
            </a:solidFill>
            <a:prstDash val="solid"/>
            <a:miter/>
          </a:ln>
        </p:spPr>
      </p:cxnSp>
      <p:cxnSp>
        <p:nvCxnSpPr>
          <p:cNvPr id="144" name="220 Conector recto">
            <a:extLst>
              <a:ext uri="{FF2B5EF4-FFF2-40B4-BE49-F238E27FC236}"/>
            </a:extLst>
          </p:cNvPr>
          <p:cNvCxnSpPr/>
          <p:nvPr/>
        </p:nvCxnSpPr>
        <p:spPr>
          <a:xfrm>
            <a:off x="2316163" y="3390900"/>
            <a:ext cx="0" cy="1166813"/>
          </a:xfrm>
          <a:prstGeom prst="straightConnector1">
            <a:avLst/>
          </a:prstGeom>
          <a:noFill/>
          <a:ln w="6345" cap="flat">
            <a:solidFill>
              <a:schemeClr val="accent6"/>
            </a:solidFill>
            <a:prstDash val="solid"/>
            <a:miter/>
          </a:ln>
        </p:spPr>
      </p:cxnSp>
      <p:sp>
        <p:nvSpPr>
          <p:cNvPr id="196" name="217 Rectángulo">
            <a:extLst>
              <a:ext uri="{FF2B5EF4-FFF2-40B4-BE49-F238E27FC236}"/>
            </a:extLst>
          </p:cNvPr>
          <p:cNvSpPr/>
          <p:nvPr/>
        </p:nvSpPr>
        <p:spPr>
          <a:xfrm>
            <a:off x="539750" y="4483100"/>
            <a:ext cx="647700" cy="209550"/>
          </a:xfrm>
          <a:prstGeom prst="rect">
            <a:avLst/>
          </a:prstGeom>
          <a:noFill/>
          <a:ln w="19046" cap="flat">
            <a:solidFill>
              <a:schemeClr val="accent6"/>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CAJERO VENDEDOR DE BARRA</a:t>
            </a:r>
            <a:endParaRPr lang="es-ES" sz="450" b="0" kern="0" dirty="0">
              <a:solidFill>
                <a:srgbClr val="000000"/>
              </a:solidFill>
              <a:latin typeface="Century Gothic" pitchFamily="34"/>
            </a:endParaRPr>
          </a:p>
        </p:txBody>
      </p:sp>
      <p:cxnSp>
        <p:nvCxnSpPr>
          <p:cNvPr id="197" name="232 Conector recto">
            <a:extLst>
              <a:ext uri="{FF2B5EF4-FFF2-40B4-BE49-F238E27FC236}"/>
            </a:extLst>
          </p:cNvPr>
          <p:cNvCxnSpPr/>
          <p:nvPr/>
        </p:nvCxnSpPr>
        <p:spPr>
          <a:xfrm>
            <a:off x="1550988" y="3271838"/>
            <a:ext cx="0" cy="1009650"/>
          </a:xfrm>
          <a:prstGeom prst="straightConnector1">
            <a:avLst/>
          </a:prstGeom>
          <a:noFill/>
          <a:ln w="6345" cap="flat">
            <a:solidFill>
              <a:schemeClr val="accent6"/>
            </a:solidFill>
            <a:prstDash val="solid"/>
            <a:miter/>
          </a:ln>
        </p:spPr>
      </p:cxnSp>
      <p:sp>
        <p:nvSpPr>
          <p:cNvPr id="198" name="106 Rectángulo">
            <a:extLst>
              <a:ext uri="{FF2B5EF4-FFF2-40B4-BE49-F238E27FC236}"/>
            </a:extLst>
          </p:cNvPr>
          <p:cNvSpPr/>
          <p:nvPr/>
        </p:nvSpPr>
        <p:spPr>
          <a:xfrm>
            <a:off x="1393825" y="3387725"/>
            <a:ext cx="576263" cy="322263"/>
          </a:xfrm>
          <a:prstGeom prst="rect">
            <a:avLst/>
          </a:prstGeom>
          <a:solidFill>
            <a:srgbClr val="FFFFFF"/>
          </a:solidFill>
          <a:ln w="19046" cap="flat">
            <a:solidFill>
              <a:srgbClr val="000000"/>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NUTRICIONISTA</a:t>
            </a:r>
            <a:endParaRPr lang="es-MX" sz="450" b="0" kern="0" dirty="0">
              <a:solidFill>
                <a:srgbClr val="FF0000"/>
              </a:solidFill>
              <a:latin typeface="Century Gothic" pitchFamily="34"/>
            </a:endParaRPr>
          </a:p>
        </p:txBody>
      </p:sp>
      <p:sp>
        <p:nvSpPr>
          <p:cNvPr id="199" name="153 Rectángulo">
            <a:extLst>
              <a:ext uri="{FF2B5EF4-FFF2-40B4-BE49-F238E27FC236}"/>
            </a:extLst>
          </p:cNvPr>
          <p:cNvSpPr/>
          <p:nvPr/>
        </p:nvSpPr>
        <p:spPr>
          <a:xfrm>
            <a:off x="1611313" y="3879850"/>
            <a:ext cx="601662" cy="200025"/>
          </a:xfrm>
          <a:prstGeom prst="rect">
            <a:avLst/>
          </a:prstGeom>
          <a:solidFill>
            <a:srgbClr val="FFFFFF"/>
          </a:solidFill>
          <a:ln w="19046" cap="flat">
            <a:solidFill>
              <a:schemeClr val="accent6"/>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a:solidFill>
                  <a:srgbClr val="000000"/>
                </a:solidFill>
                <a:latin typeface="Century Gothic" pitchFamily="34"/>
              </a:rPr>
              <a:t>ASISTENTE  DE NUTRICION</a:t>
            </a:r>
            <a:endParaRPr lang="es-ES" sz="450" b="0" kern="0">
              <a:solidFill>
                <a:srgbClr val="000000"/>
              </a:solidFill>
              <a:latin typeface="Century Gothic" pitchFamily="34"/>
            </a:endParaRPr>
          </a:p>
        </p:txBody>
      </p:sp>
      <p:sp>
        <p:nvSpPr>
          <p:cNvPr id="200" name="154 Rectángulo">
            <a:extLst>
              <a:ext uri="{FF2B5EF4-FFF2-40B4-BE49-F238E27FC236}"/>
            </a:extLst>
          </p:cNvPr>
          <p:cNvSpPr/>
          <p:nvPr/>
        </p:nvSpPr>
        <p:spPr>
          <a:xfrm>
            <a:off x="1636713" y="4192588"/>
            <a:ext cx="608012" cy="160337"/>
          </a:xfrm>
          <a:prstGeom prst="rect">
            <a:avLst/>
          </a:prstGeom>
          <a:solidFill>
            <a:srgbClr val="FFFFFF"/>
          </a:solidFill>
          <a:ln w="19046" cap="flat">
            <a:solidFill>
              <a:schemeClr val="accent6"/>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a:solidFill>
                  <a:srgbClr val="000000"/>
                </a:solidFill>
                <a:latin typeface="Century Gothic" pitchFamily="34"/>
              </a:rPr>
              <a:t>CAMARERO (A)</a:t>
            </a:r>
            <a:endParaRPr lang="es-ES" sz="450" b="0" kern="0">
              <a:solidFill>
                <a:srgbClr val="000000"/>
              </a:solidFill>
              <a:latin typeface="Century Gothic" pitchFamily="34"/>
            </a:endParaRPr>
          </a:p>
        </p:txBody>
      </p:sp>
      <p:cxnSp>
        <p:nvCxnSpPr>
          <p:cNvPr id="201" name="201 Conector recto">
            <a:extLst>
              <a:ext uri="{FF2B5EF4-FFF2-40B4-BE49-F238E27FC236}"/>
            </a:extLst>
          </p:cNvPr>
          <p:cNvCxnSpPr/>
          <p:nvPr/>
        </p:nvCxnSpPr>
        <p:spPr>
          <a:xfrm>
            <a:off x="1550988" y="4281488"/>
            <a:ext cx="79375" cy="0"/>
          </a:xfrm>
          <a:prstGeom prst="straightConnector1">
            <a:avLst/>
          </a:prstGeom>
          <a:noFill/>
          <a:ln w="6345" cap="flat">
            <a:solidFill>
              <a:schemeClr val="accent6"/>
            </a:solidFill>
            <a:prstDash val="solid"/>
            <a:miter/>
          </a:ln>
        </p:spPr>
      </p:cxnSp>
      <p:sp>
        <p:nvSpPr>
          <p:cNvPr id="203" name="208 Rectángulo">
            <a:extLst>
              <a:ext uri="{FF2B5EF4-FFF2-40B4-BE49-F238E27FC236}"/>
            </a:extLst>
          </p:cNvPr>
          <p:cNvSpPr/>
          <p:nvPr/>
        </p:nvSpPr>
        <p:spPr>
          <a:xfrm>
            <a:off x="2436813" y="4432300"/>
            <a:ext cx="647700" cy="311150"/>
          </a:xfrm>
          <a:prstGeom prst="rect">
            <a:avLst/>
          </a:prstGeom>
          <a:solidFill>
            <a:srgbClr val="FFFFFF"/>
          </a:solidFill>
          <a:ln w="19046" cap="flat">
            <a:solidFill>
              <a:schemeClr val="accent6"/>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PANADERO </a:t>
            </a:r>
          </a:p>
        </p:txBody>
      </p:sp>
      <p:sp>
        <p:nvSpPr>
          <p:cNvPr id="204" name="214 Rectángulo">
            <a:extLst>
              <a:ext uri="{FF2B5EF4-FFF2-40B4-BE49-F238E27FC236}"/>
            </a:extLst>
          </p:cNvPr>
          <p:cNvSpPr/>
          <p:nvPr/>
        </p:nvSpPr>
        <p:spPr>
          <a:xfrm>
            <a:off x="441325" y="3387725"/>
            <a:ext cx="590550" cy="360363"/>
          </a:xfrm>
          <a:prstGeom prst="rect">
            <a:avLst/>
          </a:prstGeom>
          <a:solidFill>
            <a:srgbClr val="FFFFFF"/>
          </a:solidFill>
          <a:ln w="19046" cap="flat">
            <a:solidFill>
              <a:srgbClr val="000000"/>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ADMINISTRADOR DE PUNTO DE VENTA</a:t>
            </a:r>
          </a:p>
        </p:txBody>
      </p:sp>
      <p:cxnSp>
        <p:nvCxnSpPr>
          <p:cNvPr id="206" name="251 Conector recto">
            <a:extLst>
              <a:ext uri="{FF2B5EF4-FFF2-40B4-BE49-F238E27FC236}"/>
            </a:extLst>
          </p:cNvPr>
          <p:cNvCxnSpPr/>
          <p:nvPr/>
        </p:nvCxnSpPr>
        <p:spPr>
          <a:xfrm>
            <a:off x="2303463" y="4549775"/>
            <a:ext cx="133350" cy="0"/>
          </a:xfrm>
          <a:prstGeom prst="straightConnector1">
            <a:avLst/>
          </a:prstGeom>
          <a:noFill/>
          <a:ln w="6345" cap="flat">
            <a:solidFill>
              <a:schemeClr val="accent6"/>
            </a:solidFill>
            <a:prstDash val="solid"/>
            <a:miter/>
          </a:ln>
        </p:spPr>
      </p:cxnSp>
      <p:sp>
        <p:nvSpPr>
          <p:cNvPr id="207" name="257 Rectángulo">
            <a:extLst>
              <a:ext uri="{FF2B5EF4-FFF2-40B4-BE49-F238E27FC236}"/>
            </a:extLst>
          </p:cNvPr>
          <p:cNvSpPr/>
          <p:nvPr/>
        </p:nvSpPr>
        <p:spPr>
          <a:xfrm>
            <a:off x="2432050" y="4200525"/>
            <a:ext cx="647700" cy="161925"/>
          </a:xfrm>
          <a:prstGeom prst="rect">
            <a:avLst/>
          </a:prstGeom>
          <a:solidFill>
            <a:srgbClr val="FFFFFF"/>
          </a:solidFill>
          <a:ln w="19046" cap="flat">
            <a:solidFill>
              <a:schemeClr val="accent6"/>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a:solidFill>
                  <a:srgbClr val="000000"/>
                </a:solidFill>
                <a:latin typeface="Century Gothic" pitchFamily="34"/>
              </a:rPr>
              <a:t>COCINERO  2 </a:t>
            </a:r>
            <a:endParaRPr lang="es-ES" sz="450" b="0" kern="0">
              <a:solidFill>
                <a:srgbClr val="000000"/>
              </a:solidFill>
              <a:latin typeface="Century Gothic" pitchFamily="34"/>
            </a:endParaRPr>
          </a:p>
        </p:txBody>
      </p:sp>
      <p:cxnSp>
        <p:nvCxnSpPr>
          <p:cNvPr id="209" name="246 Conector recto">
            <a:extLst>
              <a:ext uri="{FF2B5EF4-FFF2-40B4-BE49-F238E27FC236}"/>
            </a:extLst>
          </p:cNvPr>
          <p:cNvCxnSpPr/>
          <p:nvPr/>
        </p:nvCxnSpPr>
        <p:spPr>
          <a:xfrm>
            <a:off x="2320925" y="3990975"/>
            <a:ext cx="120650" cy="0"/>
          </a:xfrm>
          <a:prstGeom prst="straightConnector1">
            <a:avLst/>
          </a:prstGeom>
          <a:noFill/>
          <a:ln w="6345" cap="flat">
            <a:solidFill>
              <a:schemeClr val="accent6"/>
            </a:solidFill>
            <a:prstDash val="solid"/>
            <a:miter/>
          </a:ln>
        </p:spPr>
      </p:cxnSp>
      <p:sp>
        <p:nvSpPr>
          <p:cNvPr id="210" name="257 Rectángulo">
            <a:extLst>
              <a:ext uri="{FF2B5EF4-FFF2-40B4-BE49-F238E27FC236}"/>
            </a:extLst>
          </p:cNvPr>
          <p:cNvSpPr/>
          <p:nvPr/>
        </p:nvSpPr>
        <p:spPr>
          <a:xfrm>
            <a:off x="2398713" y="3878263"/>
            <a:ext cx="647700" cy="212725"/>
          </a:xfrm>
          <a:prstGeom prst="rect">
            <a:avLst/>
          </a:prstGeom>
          <a:solidFill>
            <a:srgbClr val="FFFFFF"/>
          </a:solidFill>
          <a:ln w="19046" cap="flat">
            <a:solidFill>
              <a:schemeClr val="accent6"/>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COCINERO  1 </a:t>
            </a:r>
          </a:p>
        </p:txBody>
      </p:sp>
      <p:sp>
        <p:nvSpPr>
          <p:cNvPr id="211" name="205 Rectángulo">
            <a:extLst>
              <a:ext uri="{FF2B5EF4-FFF2-40B4-BE49-F238E27FC236}"/>
            </a:extLst>
          </p:cNvPr>
          <p:cNvSpPr/>
          <p:nvPr/>
        </p:nvSpPr>
        <p:spPr>
          <a:xfrm>
            <a:off x="2133600" y="3381375"/>
            <a:ext cx="595313" cy="301625"/>
          </a:xfrm>
          <a:prstGeom prst="rect">
            <a:avLst/>
          </a:prstGeom>
          <a:solidFill>
            <a:srgbClr val="FFFFFF"/>
          </a:solidFill>
          <a:ln w="19046" cap="flat">
            <a:solidFill>
              <a:srgbClr val="000000"/>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419" sz="450" b="0" kern="0" dirty="0">
                <a:solidFill>
                  <a:srgbClr val="000000"/>
                </a:solidFill>
                <a:latin typeface="Century Gothic" pitchFamily="34"/>
              </a:rPr>
              <a:t>CHEF</a:t>
            </a:r>
            <a:endParaRPr lang="es-MX" sz="450" b="0" kern="0" dirty="0">
              <a:solidFill>
                <a:srgbClr val="000000"/>
              </a:solidFill>
              <a:latin typeface="Century Gothic" pitchFamily="34"/>
            </a:endParaRPr>
          </a:p>
        </p:txBody>
      </p:sp>
      <p:sp>
        <p:nvSpPr>
          <p:cNvPr id="215" name="217 Rectángulo">
            <a:extLst>
              <a:ext uri="{FF2B5EF4-FFF2-40B4-BE49-F238E27FC236}"/>
            </a:extLst>
          </p:cNvPr>
          <p:cNvSpPr/>
          <p:nvPr/>
        </p:nvSpPr>
        <p:spPr>
          <a:xfrm>
            <a:off x="1495425" y="2816225"/>
            <a:ext cx="868363" cy="298450"/>
          </a:xfrm>
          <a:prstGeom prst="rect">
            <a:avLst/>
          </a:prstGeom>
          <a:solidFill>
            <a:schemeClr val="bg1"/>
          </a:solidFill>
          <a:ln w="19046" cap="flat">
            <a:solidFill>
              <a:srgbClr val="00B0F0"/>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CO" sz="450" b="0" kern="0" dirty="0">
                <a:solidFill>
                  <a:srgbClr val="000000"/>
                </a:solidFill>
                <a:latin typeface="Century Gothic" pitchFamily="34"/>
              </a:rPr>
              <a:t>JEFE DE ALIMENTOS</a:t>
            </a:r>
            <a:endParaRPr lang="es-MX" sz="450" b="0" kern="0" dirty="0">
              <a:solidFill>
                <a:srgbClr val="FF0000"/>
              </a:solidFill>
              <a:latin typeface="Century Gothic" pitchFamily="34"/>
            </a:endParaRPr>
          </a:p>
        </p:txBody>
      </p:sp>
      <p:cxnSp>
        <p:nvCxnSpPr>
          <p:cNvPr id="217" name="246 Conector recto">
            <a:extLst>
              <a:ext uri="{FF2B5EF4-FFF2-40B4-BE49-F238E27FC236}"/>
            </a:extLst>
          </p:cNvPr>
          <p:cNvCxnSpPr>
            <a:cxnSpLocks/>
          </p:cNvCxnSpPr>
          <p:nvPr/>
        </p:nvCxnSpPr>
        <p:spPr>
          <a:xfrm flipV="1">
            <a:off x="804863" y="3260725"/>
            <a:ext cx="2609850" cy="11113"/>
          </a:xfrm>
          <a:prstGeom prst="straightConnector1">
            <a:avLst/>
          </a:prstGeom>
          <a:noFill/>
          <a:ln w="6345" cap="flat">
            <a:solidFill>
              <a:schemeClr val="accent6"/>
            </a:solidFill>
            <a:prstDash val="solid"/>
            <a:miter/>
          </a:ln>
        </p:spPr>
      </p:cxnSp>
      <p:sp>
        <p:nvSpPr>
          <p:cNvPr id="218" name="257 Rectángulo">
            <a:extLst>
              <a:ext uri="{FF2B5EF4-FFF2-40B4-BE49-F238E27FC236}"/>
            </a:extLst>
          </p:cNvPr>
          <p:cNvSpPr/>
          <p:nvPr/>
        </p:nvSpPr>
        <p:spPr>
          <a:xfrm>
            <a:off x="3279775" y="3451225"/>
            <a:ext cx="692150" cy="279400"/>
          </a:xfrm>
          <a:prstGeom prst="rect">
            <a:avLst/>
          </a:prstGeom>
          <a:solidFill>
            <a:schemeClr val="bg1"/>
          </a:solidFill>
          <a:ln w="19046" cap="flat">
            <a:solidFill>
              <a:srgbClr val="7030A0"/>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AUXILIAR ADMINISTRATIVA</a:t>
            </a:r>
          </a:p>
          <a:p>
            <a:pPr algn="ctr">
              <a:defRPr sz="1800" b="0" i="0" u="none" strike="noStrike" kern="0" cap="none" spc="0" baseline="0">
                <a:solidFill>
                  <a:srgbClr val="000000"/>
                </a:solidFill>
                <a:uFillTx/>
              </a:defRPr>
            </a:pPr>
            <a:r>
              <a:rPr lang="es-MX" sz="450" b="0" kern="0" dirty="0">
                <a:solidFill>
                  <a:srgbClr val="000000"/>
                </a:solidFill>
                <a:latin typeface="Century Gothic" pitchFamily="34"/>
              </a:rPr>
              <a:t>ROL COSTO </a:t>
            </a:r>
            <a:endParaRPr lang="es-ES" sz="450" b="0" kern="0" dirty="0">
              <a:solidFill>
                <a:srgbClr val="FF0000"/>
              </a:solidFill>
              <a:latin typeface="Century Gothic" pitchFamily="34"/>
            </a:endParaRPr>
          </a:p>
        </p:txBody>
      </p:sp>
      <p:cxnSp>
        <p:nvCxnSpPr>
          <p:cNvPr id="220" name="222 Conector recto">
            <a:extLst>
              <a:ext uri="{FF2B5EF4-FFF2-40B4-BE49-F238E27FC236}"/>
            </a:extLst>
          </p:cNvPr>
          <p:cNvCxnSpPr/>
          <p:nvPr/>
        </p:nvCxnSpPr>
        <p:spPr>
          <a:xfrm>
            <a:off x="2363788" y="2951163"/>
            <a:ext cx="528637" cy="0"/>
          </a:xfrm>
          <a:prstGeom prst="straightConnector1">
            <a:avLst/>
          </a:prstGeom>
          <a:noFill/>
          <a:ln w="6345" cap="flat">
            <a:solidFill>
              <a:schemeClr val="accent6">
                <a:lumMod val="75000"/>
              </a:schemeClr>
            </a:solidFill>
            <a:prstDash val="solid"/>
            <a:miter/>
          </a:ln>
        </p:spPr>
      </p:cxnSp>
      <p:sp>
        <p:nvSpPr>
          <p:cNvPr id="213" name="217 Rectángulo">
            <a:extLst>
              <a:ext uri="{FF2B5EF4-FFF2-40B4-BE49-F238E27FC236}"/>
            </a:extLst>
          </p:cNvPr>
          <p:cNvSpPr/>
          <p:nvPr/>
        </p:nvSpPr>
        <p:spPr>
          <a:xfrm>
            <a:off x="539750" y="4081463"/>
            <a:ext cx="768350" cy="273050"/>
          </a:xfrm>
          <a:prstGeom prst="rect">
            <a:avLst/>
          </a:prstGeom>
          <a:solidFill>
            <a:srgbClr val="FFFFFF"/>
          </a:solidFill>
          <a:ln w="19046" cap="flat">
            <a:solidFill>
              <a:srgbClr val="7030A0"/>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endParaRPr lang="es-MX" sz="450" b="0" kern="0" dirty="0">
              <a:solidFill>
                <a:srgbClr val="000000"/>
              </a:solidFill>
              <a:latin typeface="Century Gothic" pitchFamily="34"/>
            </a:endParaRPr>
          </a:p>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AUXILIAR ADMINISTRATIVA ROL TESORERIA</a:t>
            </a:r>
          </a:p>
          <a:p>
            <a:pPr algn="ctr" defTabSz="514350" fontAlgn="auto" hangingPunct="1">
              <a:spcBef>
                <a:spcPts val="0"/>
              </a:spcBef>
              <a:spcAft>
                <a:spcPts val="0"/>
              </a:spcAft>
              <a:defRPr sz="1800" b="0" i="0" u="none" strike="noStrike" kern="0" cap="none" spc="0" baseline="0">
                <a:solidFill>
                  <a:srgbClr val="000000"/>
                </a:solidFill>
                <a:uFillTx/>
              </a:defRPr>
            </a:pPr>
            <a:endParaRPr lang="es-ES" sz="450" b="0" kern="0" dirty="0">
              <a:solidFill>
                <a:srgbClr val="000000"/>
              </a:solidFill>
              <a:latin typeface="Century Gothic" pitchFamily="34"/>
            </a:endParaRPr>
          </a:p>
        </p:txBody>
      </p:sp>
      <p:cxnSp>
        <p:nvCxnSpPr>
          <p:cNvPr id="100" name="251 Conector recto">
            <a:extLst>
              <a:ext uri="{FF2B5EF4-FFF2-40B4-BE49-F238E27FC236}"/>
            </a:extLst>
          </p:cNvPr>
          <p:cNvCxnSpPr/>
          <p:nvPr/>
        </p:nvCxnSpPr>
        <p:spPr>
          <a:xfrm>
            <a:off x="3397250" y="4117975"/>
            <a:ext cx="133350" cy="0"/>
          </a:xfrm>
          <a:prstGeom prst="straightConnector1">
            <a:avLst/>
          </a:prstGeom>
          <a:noFill/>
          <a:ln w="6345" cap="flat">
            <a:solidFill>
              <a:schemeClr val="accent6"/>
            </a:solidFill>
            <a:prstDash val="solid"/>
            <a:miter/>
          </a:ln>
        </p:spPr>
      </p:cxnSp>
      <p:sp>
        <p:nvSpPr>
          <p:cNvPr id="202" name="204 Rectángulo">
            <a:extLst>
              <a:ext uri="{FF2B5EF4-FFF2-40B4-BE49-F238E27FC236}"/>
            </a:extLst>
          </p:cNvPr>
          <p:cNvSpPr/>
          <p:nvPr/>
        </p:nvSpPr>
        <p:spPr>
          <a:xfrm>
            <a:off x="3454400" y="3992563"/>
            <a:ext cx="690563" cy="246062"/>
          </a:xfrm>
          <a:prstGeom prst="rect">
            <a:avLst/>
          </a:prstGeom>
          <a:solidFill>
            <a:srgbClr val="FFFFFF"/>
          </a:solidFill>
          <a:ln w="19046" cap="flat">
            <a:solidFill>
              <a:srgbClr val="7030A0"/>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ALMACENISTA</a:t>
            </a:r>
          </a:p>
        </p:txBody>
      </p:sp>
      <p:cxnSp>
        <p:nvCxnSpPr>
          <p:cNvPr id="101" name="251 Conector recto">
            <a:extLst>
              <a:ext uri="{FF2B5EF4-FFF2-40B4-BE49-F238E27FC236}"/>
            </a:extLst>
          </p:cNvPr>
          <p:cNvCxnSpPr/>
          <p:nvPr/>
        </p:nvCxnSpPr>
        <p:spPr>
          <a:xfrm>
            <a:off x="3386138" y="4441825"/>
            <a:ext cx="133350" cy="0"/>
          </a:xfrm>
          <a:prstGeom prst="straightConnector1">
            <a:avLst/>
          </a:prstGeom>
          <a:noFill/>
          <a:ln w="6345" cap="flat">
            <a:solidFill>
              <a:schemeClr val="accent6"/>
            </a:solidFill>
            <a:prstDash val="solid"/>
            <a:miter/>
          </a:ln>
        </p:spPr>
      </p:cxnSp>
      <p:sp>
        <p:nvSpPr>
          <p:cNvPr id="216" name="204 Rectángulo">
            <a:extLst>
              <a:ext uri="{FF2B5EF4-FFF2-40B4-BE49-F238E27FC236}"/>
            </a:extLst>
          </p:cNvPr>
          <p:cNvSpPr/>
          <p:nvPr/>
        </p:nvSpPr>
        <p:spPr>
          <a:xfrm>
            <a:off x="3459163" y="4313238"/>
            <a:ext cx="681037" cy="246062"/>
          </a:xfrm>
          <a:prstGeom prst="rect">
            <a:avLst/>
          </a:prstGeom>
          <a:solidFill>
            <a:srgbClr val="FFFFFF"/>
          </a:solidFill>
          <a:ln w="19046" cap="flat">
            <a:solidFill>
              <a:srgbClr val="7030A0"/>
            </a:solidFill>
            <a:prstDash val="solid"/>
            <a:miter/>
          </a:ln>
        </p:spPr>
        <p:txBody>
          <a:bodyPr lIns="51435" tIns="25718" rIns="51435" bIns="25718" anchor="ctr" anchorCtr="1"/>
          <a:lstStyle/>
          <a:p>
            <a:pPr algn="ctr" defTabSz="514350" fontAlgn="auto" hangingPunct="1">
              <a:spcBef>
                <a:spcPts val="0"/>
              </a:spcBef>
              <a:spcAft>
                <a:spcPts val="0"/>
              </a:spcAft>
              <a:defRPr sz="1800" b="0" i="0" u="none" strike="noStrike" kern="0" cap="none" spc="0" baseline="0">
                <a:solidFill>
                  <a:srgbClr val="000000"/>
                </a:solidFill>
                <a:uFillTx/>
              </a:defRPr>
            </a:pPr>
            <a:r>
              <a:rPr lang="es-MX" sz="450" b="0" kern="0" dirty="0">
                <a:solidFill>
                  <a:srgbClr val="000000"/>
                </a:solidFill>
                <a:latin typeface="Century Gothic" pitchFamily="34"/>
              </a:rPr>
              <a:t>AUXILIAR DE ALMACÉN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descr="dgalvis@linco.com.co">
            <a:extLst>
              <a:ext uri="{FF2B5EF4-FFF2-40B4-BE49-F238E27FC236}"/>
            </a:extLst>
          </p:cNvPr>
          <p:cNvPicPr>
            <a:picLocks noChangeAspect="1" noChangeArrowheads="1"/>
          </p:cNvPicPr>
          <p:nvPr/>
        </p:nvPicPr>
        <p:blipFill>
          <a:blip r:embed="rId3" cstate="print">
            <a:extLst/>
          </a:blip>
          <a:srcRect/>
          <a:stretch>
            <a:fillRect/>
          </a:stretch>
        </p:blipFill>
        <p:spPr bwMode="auto">
          <a:xfrm>
            <a:off x="508832" y="1089583"/>
            <a:ext cx="1500043" cy="1774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2" descr="administrativa@linco.com.co">
            <a:extLst>
              <a:ext uri="{FF2B5EF4-FFF2-40B4-BE49-F238E27FC236}"/>
            </a:extLst>
          </p:cNvPr>
          <p:cNvPicPr>
            <a:picLocks noChangeAspect="1" noChangeArrowheads="1"/>
          </p:cNvPicPr>
          <p:nvPr/>
        </p:nvPicPr>
        <p:blipFill>
          <a:blip r:embed="rId4" cstate="print"/>
          <a:srcRect/>
          <a:stretch>
            <a:fillRect/>
          </a:stretch>
        </p:blipFill>
        <p:spPr bwMode="auto">
          <a:xfrm>
            <a:off x="2750856" y="1089583"/>
            <a:ext cx="1499054" cy="1801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12 CuadroTexto"/>
          <p:cNvSpPr txBox="1">
            <a:spLocks noChangeArrowheads="1"/>
          </p:cNvSpPr>
          <p:nvPr/>
        </p:nvSpPr>
        <p:spPr bwMode="auto">
          <a:xfrm>
            <a:off x="362785" y="250510"/>
            <a:ext cx="586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b="0" dirty="0">
                <a:solidFill>
                  <a:srgbClr val="E1491F"/>
                </a:solidFill>
                <a:latin typeface="Arial Black" panose="020B0A04020102020204" pitchFamily="34" charset="0"/>
              </a:rPr>
              <a:t>NUESTROS DIRECTIVOS Y JEFES</a:t>
            </a:r>
            <a:endParaRPr lang="es-ES" altLang="es-CO" sz="2400" b="0" dirty="0">
              <a:solidFill>
                <a:srgbClr val="E1491F"/>
              </a:solidFill>
              <a:latin typeface="Arial Black" panose="020B0A04020102020204" pitchFamily="34" charset="0"/>
            </a:endParaRPr>
          </a:p>
        </p:txBody>
      </p:sp>
      <p:pic>
        <p:nvPicPr>
          <p:cNvPr id="7" name="Picture 2" descr="jefeaseo@linco.com.co">
            <a:extLst>
              <a:ext uri="{FF2B5EF4-FFF2-40B4-BE49-F238E27FC236}"/>
            </a:extLst>
          </p:cNvPr>
          <p:cNvPicPr>
            <a:picLocks noChangeAspect="1" noChangeArrowheads="1"/>
          </p:cNvPicPr>
          <p:nvPr/>
        </p:nvPicPr>
        <p:blipFill>
          <a:blip r:embed="rId5" cstate="print"/>
          <a:srcRect/>
          <a:stretch>
            <a:fillRect/>
          </a:stretch>
        </p:blipFill>
        <p:spPr bwMode="auto">
          <a:xfrm>
            <a:off x="521475" y="3886200"/>
            <a:ext cx="1452764" cy="1721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n 9">
            <a:extLst>
              <a:ext uri="{FF2B5EF4-FFF2-40B4-BE49-F238E27FC236}"/>
            </a:extLst>
          </p:cNvPr>
          <p:cNvPicPr/>
          <p:nvPr/>
        </p:nvPicPr>
        <p:blipFill rotWithShape="1">
          <a:blip r:embed="rId6">
            <a:extLst>
              <a:ext uri="{28A0092B-C50C-407E-A947-70E740481C1C}">
                <a14:useLocalDpi xmlns:a14="http://schemas.microsoft.com/office/drawing/2010/main" val="0"/>
              </a:ext>
            </a:extLst>
          </a:blip>
          <a:srcRect l="57819" t="50285" r="34450" b="37072"/>
          <a:stretch/>
        </p:blipFill>
        <p:spPr bwMode="auto">
          <a:xfrm>
            <a:off x="5054236" y="1095515"/>
            <a:ext cx="1444377" cy="1768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2" name="Imagen 11">
            <a:extLst>
              <a:ext uri="{FF2B5EF4-FFF2-40B4-BE49-F238E27FC236}"/>
            </a:extLst>
          </p:cNvPr>
          <p:cNvPicPr>
            <a:picLocks noChangeAspect="1"/>
          </p:cNvPicPr>
          <p:nvPr/>
        </p:nvPicPr>
        <p:blipFill rotWithShape="1">
          <a:blip r:embed="rId7">
            <a:extLst>
              <a:ext uri="{28A0092B-C50C-407E-A947-70E740481C1C}">
                <a14:useLocalDpi xmlns:a14="http://schemas.microsoft.com/office/drawing/2010/main" val="0"/>
              </a:ext>
            </a:extLst>
          </a:blip>
          <a:srcRect b="18641"/>
          <a:stretch/>
        </p:blipFill>
        <p:spPr>
          <a:xfrm>
            <a:off x="7202983" y="1110365"/>
            <a:ext cx="1295400" cy="1780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p:cNvPicPr>
            <a:picLocks noChangeAspect="1"/>
          </p:cNvPicPr>
          <p:nvPr/>
        </p:nvPicPr>
        <p:blipFill>
          <a:blip r:embed="rId8"/>
          <a:stretch>
            <a:fillRect/>
          </a:stretch>
        </p:blipFill>
        <p:spPr>
          <a:xfrm>
            <a:off x="2868938" y="3851564"/>
            <a:ext cx="1380971" cy="1778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2" descr="jefeplanta@linco.com.co">
            <a:extLst>
              <a:ext uri="{FF2B5EF4-FFF2-40B4-BE49-F238E27FC236}"/>
            </a:extLst>
          </p:cNvPr>
          <p:cNvPicPr>
            <a:picLocks noChangeAspect="1" noChangeArrowheads="1"/>
          </p:cNvPicPr>
          <p:nvPr/>
        </p:nvPicPr>
        <p:blipFill>
          <a:blip r:embed="rId9" cstate="print"/>
          <a:srcRect/>
          <a:stretch>
            <a:fillRect/>
          </a:stretch>
        </p:blipFill>
        <p:spPr bwMode="auto">
          <a:xfrm>
            <a:off x="5050813" y="3851564"/>
            <a:ext cx="1447800" cy="1748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Imagen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64732" y="202333"/>
            <a:ext cx="1529862" cy="469158"/>
          </a:xfrm>
          <a:prstGeom prst="rect">
            <a:avLst/>
          </a:prstGeom>
        </p:spPr>
      </p:pic>
      <p:pic>
        <p:nvPicPr>
          <p:cNvPr id="21" name="Imagen 20"/>
          <p:cNvPicPr>
            <a:picLocks noChangeAspect="1"/>
          </p:cNvPicPr>
          <p:nvPr/>
        </p:nvPicPr>
        <p:blipFill rotWithShape="1">
          <a:blip r:embed="rId11">
            <a:extLst>
              <a:ext uri="{28A0092B-C50C-407E-A947-70E740481C1C}">
                <a14:useLocalDpi xmlns:a14="http://schemas.microsoft.com/office/drawing/2010/main" val="0"/>
              </a:ext>
            </a:extLst>
          </a:blip>
          <a:srcRect l="22370" t="25555" r="28290" b="34445"/>
          <a:stretch/>
        </p:blipFill>
        <p:spPr>
          <a:xfrm>
            <a:off x="7202983" y="3822792"/>
            <a:ext cx="1330036" cy="18356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CuadroTexto 22"/>
          <p:cNvSpPr txBox="1"/>
          <p:nvPr/>
        </p:nvSpPr>
        <p:spPr>
          <a:xfrm>
            <a:off x="225788" y="3025554"/>
            <a:ext cx="2081969" cy="430887"/>
          </a:xfrm>
          <a:prstGeom prst="rect">
            <a:avLst/>
          </a:prstGeom>
          <a:noFill/>
        </p:spPr>
        <p:txBody>
          <a:bodyPr wrap="square" rtlCol="0">
            <a:spAutoFit/>
          </a:bodyPr>
          <a:lstStyle/>
          <a:p>
            <a:pPr algn="ctr"/>
            <a:r>
              <a:rPr lang="es-CO" sz="1100" dirty="0" smtClean="0">
                <a:latin typeface="Century Gothic" panose="020B0502020202020204" pitchFamily="34" charset="0"/>
              </a:rPr>
              <a:t>DANIELA GALVIS VILLAREAL</a:t>
            </a:r>
          </a:p>
          <a:p>
            <a:pPr algn="ctr"/>
            <a:r>
              <a:rPr lang="es-CO" sz="1050" dirty="0" smtClean="0">
                <a:latin typeface="Century Gothic" panose="020B0502020202020204" pitchFamily="34" charset="0"/>
              </a:rPr>
              <a:t>GERENTE</a:t>
            </a:r>
            <a:endParaRPr lang="es-CO" sz="1050" dirty="0">
              <a:latin typeface="Century Gothic" panose="020B0502020202020204" pitchFamily="34" charset="0"/>
            </a:endParaRPr>
          </a:p>
        </p:txBody>
      </p:sp>
      <p:sp>
        <p:nvSpPr>
          <p:cNvPr id="24" name="CuadroTexto 23"/>
          <p:cNvSpPr txBox="1"/>
          <p:nvPr/>
        </p:nvSpPr>
        <p:spPr>
          <a:xfrm>
            <a:off x="2274427" y="3025554"/>
            <a:ext cx="2451911" cy="430887"/>
          </a:xfrm>
          <a:prstGeom prst="rect">
            <a:avLst/>
          </a:prstGeom>
          <a:noFill/>
        </p:spPr>
        <p:txBody>
          <a:bodyPr wrap="square" rtlCol="0">
            <a:spAutoFit/>
          </a:bodyPr>
          <a:lstStyle/>
          <a:p>
            <a:pPr algn="ctr"/>
            <a:r>
              <a:rPr lang="es-CO" sz="1050" dirty="0" smtClean="0">
                <a:latin typeface="Century Gothic" panose="020B0502020202020204" pitchFamily="34" charset="0"/>
              </a:rPr>
              <a:t>CLAUDIA NAVARRO NAVARRO</a:t>
            </a:r>
          </a:p>
          <a:p>
            <a:pPr algn="ctr"/>
            <a:r>
              <a:rPr lang="es-CO" sz="1050" dirty="0" smtClean="0">
                <a:latin typeface="Century Gothic" panose="020B0502020202020204" pitchFamily="34" charset="0"/>
              </a:rPr>
              <a:t>SUBGERENTE GENERAL</a:t>
            </a:r>
            <a:endParaRPr lang="es-CO" sz="1050" dirty="0">
              <a:latin typeface="Century Gothic" panose="020B0502020202020204" pitchFamily="34" charset="0"/>
            </a:endParaRPr>
          </a:p>
        </p:txBody>
      </p:sp>
      <p:sp>
        <p:nvSpPr>
          <p:cNvPr id="26" name="CuadroTexto 25"/>
          <p:cNvSpPr txBox="1"/>
          <p:nvPr/>
        </p:nvSpPr>
        <p:spPr>
          <a:xfrm>
            <a:off x="4550468" y="3023737"/>
            <a:ext cx="2451911" cy="407804"/>
          </a:xfrm>
          <a:prstGeom prst="rect">
            <a:avLst/>
          </a:prstGeom>
          <a:noFill/>
        </p:spPr>
        <p:txBody>
          <a:bodyPr wrap="square" rtlCol="0">
            <a:spAutoFit/>
          </a:bodyPr>
          <a:lstStyle/>
          <a:p>
            <a:pPr algn="ctr"/>
            <a:r>
              <a:rPr lang="es-CO" sz="1000" dirty="0" smtClean="0">
                <a:latin typeface="Century Gothic" panose="020B0502020202020204" pitchFamily="34" charset="0"/>
              </a:rPr>
              <a:t>LUZ ADRIANA SERRANO MUÑOZ</a:t>
            </a:r>
          </a:p>
          <a:p>
            <a:pPr algn="ctr"/>
            <a:r>
              <a:rPr lang="es-CO" sz="1000" dirty="0" smtClean="0">
                <a:latin typeface="Century Gothic" panose="020B0502020202020204" pitchFamily="34" charset="0"/>
              </a:rPr>
              <a:t>DIRECTORA </a:t>
            </a:r>
            <a:r>
              <a:rPr lang="es-CO" sz="1050" dirty="0" smtClean="0">
                <a:latin typeface="Century Gothic" panose="020B0502020202020204" pitchFamily="34" charset="0"/>
              </a:rPr>
              <a:t>ADMINISTRATIVA</a:t>
            </a:r>
            <a:endParaRPr lang="es-CO" sz="1050" dirty="0">
              <a:latin typeface="Century Gothic" panose="020B0502020202020204" pitchFamily="34" charset="0"/>
            </a:endParaRPr>
          </a:p>
        </p:txBody>
      </p:sp>
      <p:sp>
        <p:nvSpPr>
          <p:cNvPr id="27" name="CuadroTexto 26"/>
          <p:cNvSpPr txBox="1"/>
          <p:nvPr/>
        </p:nvSpPr>
        <p:spPr>
          <a:xfrm>
            <a:off x="6718845" y="3023737"/>
            <a:ext cx="2451911" cy="407804"/>
          </a:xfrm>
          <a:prstGeom prst="rect">
            <a:avLst/>
          </a:prstGeom>
          <a:noFill/>
        </p:spPr>
        <p:txBody>
          <a:bodyPr wrap="square" rtlCol="0">
            <a:spAutoFit/>
          </a:bodyPr>
          <a:lstStyle/>
          <a:p>
            <a:pPr algn="ctr"/>
            <a:r>
              <a:rPr lang="es-CO" sz="1000" dirty="0" smtClean="0">
                <a:latin typeface="Century Gothic" panose="020B0502020202020204" pitchFamily="34" charset="0"/>
              </a:rPr>
              <a:t>OLGA CECILIA </a:t>
            </a:r>
            <a:r>
              <a:rPr lang="es-CO" sz="1050" dirty="0" smtClean="0">
                <a:latin typeface="Century Gothic" panose="020B0502020202020204" pitchFamily="34" charset="0"/>
              </a:rPr>
              <a:t>ROJAS</a:t>
            </a:r>
            <a:r>
              <a:rPr lang="es-CO" sz="1000" dirty="0" smtClean="0">
                <a:latin typeface="Century Gothic" panose="020B0502020202020204" pitchFamily="34" charset="0"/>
              </a:rPr>
              <a:t> SERRANO</a:t>
            </a:r>
          </a:p>
          <a:p>
            <a:pPr algn="ctr"/>
            <a:r>
              <a:rPr lang="es-CO" sz="1000" dirty="0" smtClean="0">
                <a:latin typeface="Century Gothic" panose="020B0502020202020204" pitchFamily="34" charset="0"/>
              </a:rPr>
              <a:t>DIRECTORA FINANCIERA</a:t>
            </a:r>
            <a:endParaRPr lang="es-CO" sz="1050" dirty="0">
              <a:latin typeface="Century Gothic" panose="020B0502020202020204" pitchFamily="34" charset="0"/>
            </a:endParaRPr>
          </a:p>
        </p:txBody>
      </p:sp>
      <p:sp>
        <p:nvSpPr>
          <p:cNvPr id="28" name="CuadroTexto 27"/>
          <p:cNvSpPr txBox="1"/>
          <p:nvPr/>
        </p:nvSpPr>
        <p:spPr>
          <a:xfrm>
            <a:off x="298882" y="5734749"/>
            <a:ext cx="2008875" cy="600164"/>
          </a:xfrm>
          <a:prstGeom prst="rect">
            <a:avLst/>
          </a:prstGeom>
          <a:noFill/>
        </p:spPr>
        <p:txBody>
          <a:bodyPr wrap="square" rtlCol="0">
            <a:spAutoFit/>
          </a:bodyPr>
          <a:lstStyle/>
          <a:p>
            <a:pPr algn="ctr"/>
            <a:r>
              <a:rPr lang="es-CO" sz="1100" dirty="0" smtClean="0">
                <a:latin typeface="Century Gothic" panose="020B0502020202020204" pitchFamily="34" charset="0"/>
              </a:rPr>
              <a:t>MARTHA PARDO CUBIDES</a:t>
            </a:r>
          </a:p>
          <a:p>
            <a:pPr algn="ctr"/>
            <a:r>
              <a:rPr lang="es-CO" sz="1100" dirty="0" smtClean="0">
                <a:latin typeface="Century Gothic" panose="020B0502020202020204" pitchFamily="34" charset="0"/>
              </a:rPr>
              <a:t>JEFE OPERACIÓN </a:t>
            </a:r>
          </a:p>
          <a:p>
            <a:pPr algn="ctr"/>
            <a:r>
              <a:rPr lang="es-CO" sz="1100" dirty="0" smtClean="0">
                <a:latin typeface="Century Gothic" panose="020B0502020202020204" pitchFamily="34" charset="0"/>
              </a:rPr>
              <a:t>ASEO FOSCAL</a:t>
            </a:r>
          </a:p>
        </p:txBody>
      </p:sp>
      <p:sp>
        <p:nvSpPr>
          <p:cNvPr id="29" name="CuadroTexto 28"/>
          <p:cNvSpPr txBox="1"/>
          <p:nvPr/>
        </p:nvSpPr>
        <p:spPr>
          <a:xfrm>
            <a:off x="2591242" y="5734749"/>
            <a:ext cx="2008875" cy="600164"/>
          </a:xfrm>
          <a:prstGeom prst="rect">
            <a:avLst/>
          </a:prstGeom>
          <a:noFill/>
        </p:spPr>
        <p:txBody>
          <a:bodyPr wrap="square" rtlCol="0">
            <a:spAutoFit/>
          </a:bodyPr>
          <a:lstStyle/>
          <a:p>
            <a:pPr algn="ctr"/>
            <a:r>
              <a:rPr lang="es-CO" sz="1100" dirty="0" smtClean="0">
                <a:latin typeface="Century Gothic" panose="020B0502020202020204" pitchFamily="34" charset="0"/>
              </a:rPr>
              <a:t>MARGI CONTRERAS</a:t>
            </a:r>
          </a:p>
          <a:p>
            <a:pPr algn="ctr"/>
            <a:r>
              <a:rPr lang="es-CO" sz="1100" dirty="0" smtClean="0">
                <a:latin typeface="Century Gothic" panose="020B0502020202020204" pitchFamily="34" charset="0"/>
              </a:rPr>
              <a:t>JEFE OPERACIÓN </a:t>
            </a:r>
          </a:p>
          <a:p>
            <a:pPr algn="ctr"/>
            <a:r>
              <a:rPr lang="es-CO" sz="1100" dirty="0" smtClean="0">
                <a:latin typeface="Century Gothic" panose="020B0502020202020204" pitchFamily="34" charset="0"/>
              </a:rPr>
              <a:t>ASEO INTERNACIONAL</a:t>
            </a:r>
          </a:p>
        </p:txBody>
      </p:sp>
      <p:sp>
        <p:nvSpPr>
          <p:cNvPr id="30" name="CuadroTexto 29"/>
          <p:cNvSpPr txBox="1"/>
          <p:nvPr/>
        </p:nvSpPr>
        <p:spPr>
          <a:xfrm>
            <a:off x="4843288" y="5742805"/>
            <a:ext cx="2008875" cy="430887"/>
          </a:xfrm>
          <a:prstGeom prst="rect">
            <a:avLst/>
          </a:prstGeom>
          <a:noFill/>
        </p:spPr>
        <p:txBody>
          <a:bodyPr wrap="square" rtlCol="0">
            <a:spAutoFit/>
          </a:bodyPr>
          <a:lstStyle/>
          <a:p>
            <a:pPr algn="ctr"/>
            <a:r>
              <a:rPr lang="es-CO" sz="1100" dirty="0" smtClean="0">
                <a:latin typeface="Century Gothic" panose="020B0502020202020204" pitchFamily="34" charset="0"/>
              </a:rPr>
              <a:t>ESPERANZA ACOSTA</a:t>
            </a:r>
          </a:p>
          <a:p>
            <a:pPr algn="ctr"/>
            <a:r>
              <a:rPr lang="es-CO" sz="1100" dirty="0" smtClean="0">
                <a:latin typeface="Century Gothic" panose="020B0502020202020204" pitchFamily="34" charset="0"/>
              </a:rPr>
              <a:t>JEFE DE PLANTA</a:t>
            </a:r>
          </a:p>
        </p:txBody>
      </p:sp>
      <p:sp>
        <p:nvSpPr>
          <p:cNvPr id="31" name="CuadroTexto 30"/>
          <p:cNvSpPr txBox="1"/>
          <p:nvPr/>
        </p:nvSpPr>
        <p:spPr>
          <a:xfrm>
            <a:off x="6940362" y="5744965"/>
            <a:ext cx="2008875" cy="430887"/>
          </a:xfrm>
          <a:prstGeom prst="rect">
            <a:avLst/>
          </a:prstGeom>
          <a:noFill/>
        </p:spPr>
        <p:txBody>
          <a:bodyPr wrap="square" rtlCol="0">
            <a:spAutoFit/>
          </a:bodyPr>
          <a:lstStyle/>
          <a:p>
            <a:pPr algn="ctr"/>
            <a:r>
              <a:rPr lang="es-CO" sz="1100" dirty="0" smtClean="0">
                <a:latin typeface="Century Gothic" panose="020B0502020202020204" pitchFamily="34" charset="0"/>
              </a:rPr>
              <a:t>MARIO ANDRES GARNICA</a:t>
            </a:r>
          </a:p>
          <a:p>
            <a:pPr algn="ctr"/>
            <a:r>
              <a:rPr lang="es-CO" sz="1100" dirty="0" smtClean="0">
                <a:latin typeface="Century Gothic" panose="020B0502020202020204" pitchFamily="34" charset="0"/>
              </a:rPr>
              <a:t>JEFE DE MANTENIMIENTO</a:t>
            </a:r>
          </a:p>
        </p:txBody>
      </p:sp>
    </p:spTree>
    <p:extLst>
      <p:ext uri="{BB962C8B-B14F-4D97-AF65-F5344CB8AC3E}">
        <p14:creationId xmlns:p14="http://schemas.microsoft.com/office/powerpoint/2010/main" val="104157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200" y="152400"/>
            <a:ext cx="2196545" cy="673608"/>
          </a:xfrm>
          <a:prstGeom prst="rect">
            <a:avLst/>
          </a:prstGeom>
        </p:spPr>
      </p:pic>
      <p:pic>
        <p:nvPicPr>
          <p:cNvPr id="3" name="Imagen 2">
            <a:extLst>
              <a:ext uri="{FF2B5EF4-FFF2-40B4-BE49-F238E27FC236}"/>
            </a:extLst>
          </p:cNvPr>
          <p:cNvPicPr>
            <a:picLocks noChangeAspect="1"/>
          </p:cNvPicPr>
          <p:nvPr/>
        </p:nvPicPr>
        <p:blipFill rotWithShape="1">
          <a:blip r:embed="rId3"/>
          <a:srcRect l="35833" t="39334" r="55000" b="37668"/>
          <a:stretch/>
        </p:blipFill>
        <p:spPr>
          <a:xfrm>
            <a:off x="782782" y="914400"/>
            <a:ext cx="1508929" cy="1974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Imagen 3">
            <a:extLst>
              <a:ext uri="{FF2B5EF4-FFF2-40B4-BE49-F238E27FC236}"/>
            </a:extLst>
          </p:cNvPr>
          <p:cNvPicPr>
            <a:picLocks noChangeAspect="1"/>
          </p:cNvPicPr>
          <p:nvPr/>
        </p:nvPicPr>
        <p:blipFill rotWithShape="1">
          <a:blip r:embed="rId3"/>
          <a:srcRect l="18333" t="39334" r="70417" b="38000"/>
          <a:stretch/>
        </p:blipFill>
        <p:spPr>
          <a:xfrm>
            <a:off x="3540483" y="914400"/>
            <a:ext cx="1535345" cy="193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Imagen 4"/>
          <p:cNvPicPr>
            <a:picLocks noChangeAspect="1"/>
          </p:cNvPicPr>
          <p:nvPr/>
        </p:nvPicPr>
        <p:blipFill>
          <a:blip r:embed="rId4"/>
          <a:stretch>
            <a:fillRect/>
          </a:stretch>
        </p:blipFill>
        <p:spPr>
          <a:xfrm>
            <a:off x="6352309" y="928255"/>
            <a:ext cx="1667253" cy="1960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uadroTexto 7"/>
          <p:cNvSpPr txBox="1"/>
          <p:nvPr/>
        </p:nvSpPr>
        <p:spPr>
          <a:xfrm>
            <a:off x="311442" y="3048000"/>
            <a:ext cx="2451608" cy="577081"/>
          </a:xfrm>
          <a:prstGeom prst="rect">
            <a:avLst/>
          </a:prstGeom>
          <a:noFill/>
        </p:spPr>
        <p:txBody>
          <a:bodyPr wrap="square" rtlCol="0">
            <a:spAutoFit/>
          </a:bodyPr>
          <a:lstStyle/>
          <a:p>
            <a:pPr algn="ctr"/>
            <a:r>
              <a:rPr lang="es-CO" sz="1050" dirty="0" smtClean="0"/>
              <a:t>ANDREA MURILLO VARELA</a:t>
            </a:r>
          </a:p>
          <a:p>
            <a:pPr algn="ctr"/>
            <a:r>
              <a:rPr lang="es-CO" sz="1050" dirty="0" smtClean="0"/>
              <a:t>COORDINADORA DE SEGURIDAD Y SALUD EN EL TRABAJO</a:t>
            </a:r>
            <a:endParaRPr lang="es-CO" sz="1050" dirty="0"/>
          </a:p>
        </p:txBody>
      </p:sp>
      <p:sp>
        <p:nvSpPr>
          <p:cNvPr id="10" name="CuadroTexto 9"/>
          <p:cNvSpPr txBox="1"/>
          <p:nvPr/>
        </p:nvSpPr>
        <p:spPr>
          <a:xfrm>
            <a:off x="3256141" y="3048000"/>
            <a:ext cx="2104028" cy="415498"/>
          </a:xfrm>
          <a:prstGeom prst="rect">
            <a:avLst/>
          </a:prstGeom>
          <a:noFill/>
        </p:spPr>
        <p:txBody>
          <a:bodyPr wrap="square" rtlCol="0">
            <a:spAutoFit/>
          </a:bodyPr>
          <a:lstStyle/>
          <a:p>
            <a:pPr algn="ctr"/>
            <a:r>
              <a:rPr lang="es-CO" sz="1050" dirty="0" smtClean="0"/>
              <a:t>JEFFERSON QUINTERO</a:t>
            </a:r>
          </a:p>
          <a:p>
            <a:pPr algn="ctr"/>
            <a:r>
              <a:rPr lang="es-CO" sz="1050" dirty="0" smtClean="0"/>
              <a:t>COORDINADOR TIC</a:t>
            </a:r>
          </a:p>
        </p:txBody>
      </p:sp>
      <p:sp>
        <p:nvSpPr>
          <p:cNvPr id="12" name="CuadroTexto 11"/>
          <p:cNvSpPr txBox="1"/>
          <p:nvPr/>
        </p:nvSpPr>
        <p:spPr>
          <a:xfrm>
            <a:off x="6133921" y="3048000"/>
            <a:ext cx="2104028" cy="577081"/>
          </a:xfrm>
          <a:prstGeom prst="rect">
            <a:avLst/>
          </a:prstGeom>
          <a:noFill/>
        </p:spPr>
        <p:txBody>
          <a:bodyPr wrap="square" rtlCol="0">
            <a:spAutoFit/>
          </a:bodyPr>
          <a:lstStyle/>
          <a:p>
            <a:pPr algn="ctr"/>
            <a:r>
              <a:rPr lang="es-CO" sz="1050" dirty="0" smtClean="0"/>
              <a:t>BETSABÉ ROMERO RINCÓN</a:t>
            </a:r>
          </a:p>
          <a:p>
            <a:pPr algn="ctr"/>
            <a:r>
              <a:rPr lang="es-CO" sz="1050" dirty="0" smtClean="0"/>
              <a:t>COORDINADOR DE GESTIÓN HUMANA</a:t>
            </a:r>
          </a:p>
        </p:txBody>
      </p:sp>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1711" y="3826864"/>
            <a:ext cx="1438978" cy="1783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2942" y="3826864"/>
            <a:ext cx="1310258" cy="1766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CuadroTexto 15"/>
          <p:cNvSpPr txBox="1"/>
          <p:nvPr/>
        </p:nvSpPr>
        <p:spPr>
          <a:xfrm>
            <a:off x="1785396" y="5684962"/>
            <a:ext cx="2451608" cy="577081"/>
          </a:xfrm>
          <a:prstGeom prst="rect">
            <a:avLst/>
          </a:prstGeom>
          <a:noFill/>
        </p:spPr>
        <p:txBody>
          <a:bodyPr wrap="square" rtlCol="0">
            <a:spAutoFit/>
          </a:bodyPr>
          <a:lstStyle/>
          <a:p>
            <a:pPr algn="ctr"/>
            <a:r>
              <a:rPr lang="es-CO" sz="1050" dirty="0" smtClean="0"/>
              <a:t>LILIANA CABALLERO MENDOZA</a:t>
            </a:r>
          </a:p>
          <a:p>
            <a:pPr algn="ctr"/>
            <a:r>
              <a:rPr lang="es-CO" sz="1050" dirty="0" smtClean="0"/>
              <a:t>JEFE DE ALIMENTOS</a:t>
            </a:r>
          </a:p>
          <a:p>
            <a:pPr algn="ctr"/>
            <a:r>
              <a:rPr lang="es-CO" sz="1050" dirty="0" smtClean="0"/>
              <a:t>FOSCAL INTERNACIONAL</a:t>
            </a:r>
          </a:p>
        </p:txBody>
      </p:sp>
      <p:sp>
        <p:nvSpPr>
          <p:cNvPr id="17" name="CuadroTexto 16"/>
          <p:cNvSpPr txBox="1"/>
          <p:nvPr/>
        </p:nvSpPr>
        <p:spPr>
          <a:xfrm>
            <a:off x="4734327" y="5703415"/>
            <a:ext cx="2451608" cy="577081"/>
          </a:xfrm>
          <a:prstGeom prst="rect">
            <a:avLst/>
          </a:prstGeom>
          <a:noFill/>
        </p:spPr>
        <p:txBody>
          <a:bodyPr wrap="square" rtlCol="0">
            <a:spAutoFit/>
          </a:bodyPr>
          <a:lstStyle/>
          <a:p>
            <a:pPr algn="ctr"/>
            <a:r>
              <a:rPr lang="es-CO" sz="1050" dirty="0" smtClean="0"/>
              <a:t>YULIETH SANCHEZ BONET</a:t>
            </a:r>
          </a:p>
          <a:p>
            <a:pPr algn="ctr"/>
            <a:r>
              <a:rPr lang="es-CO" sz="1050" dirty="0" smtClean="0"/>
              <a:t>JEFE DE ALIMENTOS</a:t>
            </a:r>
          </a:p>
          <a:p>
            <a:pPr algn="ctr"/>
            <a:r>
              <a:rPr lang="es-CO" sz="1050" dirty="0" smtClean="0"/>
              <a:t>FOSCAL PRINCIPAL</a:t>
            </a:r>
          </a:p>
        </p:txBody>
      </p:sp>
    </p:spTree>
    <p:extLst>
      <p:ext uri="{BB962C8B-B14F-4D97-AF65-F5344CB8AC3E}">
        <p14:creationId xmlns:p14="http://schemas.microsoft.com/office/powerpoint/2010/main" val="3212764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1"/>
          <p:cNvSpPr txBox="1">
            <a:spLocks noChangeArrowheads="1"/>
          </p:cNvSpPr>
          <p:nvPr/>
        </p:nvSpPr>
        <p:spPr bwMode="auto">
          <a:xfrm>
            <a:off x="406400" y="592138"/>
            <a:ext cx="8299450"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2400" dirty="0">
                <a:solidFill>
                  <a:srgbClr val="E1491F"/>
                </a:solidFill>
                <a:latin typeface="Arial Black" panose="020B0A04020102020204" pitchFamily="34" charset="0"/>
              </a:rPr>
              <a:t>Tipo de contrato</a:t>
            </a:r>
          </a:p>
          <a:p>
            <a:pPr>
              <a:spcBef>
                <a:spcPct val="0"/>
              </a:spcBef>
              <a:buFontTx/>
              <a:buNone/>
            </a:pPr>
            <a:endParaRPr lang="es-CO" altLang="es-CO" sz="2400" dirty="0">
              <a:solidFill>
                <a:srgbClr val="E1491F"/>
              </a:solidFill>
              <a:latin typeface="Arial Black" panose="020B0A04020102020204" pitchFamily="34" charset="0"/>
            </a:endParaRPr>
          </a:p>
          <a:p>
            <a:pPr>
              <a:spcBef>
                <a:spcPct val="0"/>
              </a:spcBef>
              <a:buFontTx/>
              <a:buNone/>
            </a:pPr>
            <a:endParaRPr lang="es-CO" altLang="es-CO" sz="2000" dirty="0">
              <a:solidFill>
                <a:srgbClr val="000066"/>
              </a:solidFill>
              <a:latin typeface="Century Gothic" panose="020B0502020202020204" pitchFamily="34" charset="0"/>
            </a:endParaRPr>
          </a:p>
          <a:p>
            <a:pPr>
              <a:spcBef>
                <a:spcPct val="0"/>
              </a:spcBef>
              <a:buFontTx/>
              <a:buNone/>
            </a:pPr>
            <a:r>
              <a:rPr lang="es-CO" altLang="es-CO" sz="1800" dirty="0">
                <a:solidFill>
                  <a:srgbClr val="000066"/>
                </a:solidFill>
                <a:latin typeface="Century Gothic" panose="020B0502020202020204" pitchFamily="34" charset="0"/>
              </a:rPr>
              <a:t>El tipo de contrato por el cual ha sido vinculado es a </a:t>
            </a:r>
            <a:r>
              <a:rPr lang="es-CO" altLang="es-CO" sz="2400" dirty="0">
                <a:solidFill>
                  <a:srgbClr val="000066"/>
                </a:solidFill>
                <a:latin typeface="Century Gothic" panose="020B0502020202020204" pitchFamily="34" charset="0"/>
              </a:rPr>
              <a:t>termino fijo.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43200"/>
            <a:ext cx="2857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4">
            <a:extLst>
              <a:ext uri="{FF2B5EF4-FFF2-40B4-BE49-F238E27FC236}"/>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4331034" y="3657600"/>
            <a:ext cx="4340180" cy="2604108"/>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6975" y="313243"/>
            <a:ext cx="1818875" cy="557789"/>
          </a:xfrm>
          <a:prstGeom prst="rect">
            <a:avLst/>
          </a:prstGeom>
        </p:spPr>
      </p:pic>
    </p:spTree>
    <p:extLst>
      <p:ext uri="{BB962C8B-B14F-4D97-AF65-F5344CB8AC3E}">
        <p14:creationId xmlns:p14="http://schemas.microsoft.com/office/powerpoint/2010/main" val="3661745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noChangeArrowheads="1"/>
          </p:cNvPicPr>
          <p:nvPr/>
        </p:nvPicPr>
        <p:blipFill>
          <a:blip r:embed="rId2">
            <a:extLst>
              <a:ext uri="{28A0092B-C50C-407E-A947-70E740481C1C}">
                <a14:useLocalDpi xmlns:a14="http://schemas.microsoft.com/office/drawing/2010/main" val="0"/>
              </a:ext>
            </a:extLst>
          </a:blip>
          <a:srcRect l="31667" t="12666" r="30000" b="3333"/>
          <a:stretch>
            <a:fillRect/>
          </a:stretch>
        </p:blipFill>
        <p:spPr bwMode="auto">
          <a:xfrm>
            <a:off x="2362200" y="0"/>
            <a:ext cx="4617804"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5934" y="152400"/>
            <a:ext cx="1490868" cy="457200"/>
          </a:xfrm>
          <a:prstGeom prst="rect">
            <a:avLst/>
          </a:prstGeom>
        </p:spPr>
      </p:pic>
    </p:spTree>
    <p:extLst>
      <p:ext uri="{BB962C8B-B14F-4D97-AF65-F5344CB8AC3E}">
        <p14:creationId xmlns:p14="http://schemas.microsoft.com/office/powerpoint/2010/main" val="166890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8 Rectángulo">
            <a:extLst>
              <a:ext uri="{FF2B5EF4-FFF2-40B4-BE49-F238E27FC236}"/>
            </a:extLst>
          </p:cNvPr>
          <p:cNvSpPr/>
          <p:nvPr/>
        </p:nvSpPr>
        <p:spPr>
          <a:xfrm>
            <a:off x="202334" y="67908"/>
            <a:ext cx="2811988"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eaLnBrk="1" hangingPunct="1">
              <a:defRPr/>
            </a:pPr>
            <a:r>
              <a:rPr lang="es-ES" sz="4000" cap="all" dirty="0">
                <a:ln w="0"/>
                <a:solidFill>
                  <a:srgbClr val="FF0000"/>
                </a:solidFill>
                <a:effectLst>
                  <a:reflection blurRad="12700" stA="50000" endPos="50000" dist="5000" dir="5400000" sy="-100000" rotWithShape="0"/>
                </a:effectLst>
                <a:latin typeface="Century Gothic" pitchFamily="34" charset="0"/>
              </a:rPr>
              <a:t>Recuerde:</a:t>
            </a:r>
          </a:p>
        </p:txBody>
      </p:sp>
      <p:sp>
        <p:nvSpPr>
          <p:cNvPr id="4" name="25 CuadroTexto"/>
          <p:cNvSpPr txBox="1">
            <a:spLocks noChangeArrowheads="1"/>
          </p:cNvSpPr>
          <p:nvPr/>
        </p:nvSpPr>
        <p:spPr bwMode="auto">
          <a:xfrm>
            <a:off x="202334" y="982313"/>
            <a:ext cx="8420100" cy="4708525"/>
          </a:xfrm>
          <a:prstGeom prst="rect">
            <a:avLst/>
          </a:prstGeom>
          <a:noFill/>
          <a:ln w="9525">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ES" altLang="es-CO" sz="2500" b="0" dirty="0">
                <a:latin typeface="Century Gothic" panose="020B0502020202020204" pitchFamily="34" charset="0"/>
              </a:rPr>
              <a:t>Todo elemento que encuentre en su lugar de trabajo y que no sea de su propiedad: Dinero, celular, bolso, objetos </a:t>
            </a:r>
            <a:r>
              <a:rPr lang="es-ES" altLang="es-CO" sz="2500" b="0" dirty="0" smtClean="0">
                <a:latin typeface="Century Gothic" panose="020B0502020202020204" pitchFamily="34" charset="0"/>
              </a:rPr>
              <a:t>etc. deberá </a:t>
            </a:r>
            <a:r>
              <a:rPr lang="es-ES" altLang="es-CO" sz="2500" b="0" dirty="0">
                <a:latin typeface="Century Gothic" panose="020B0502020202020204" pitchFamily="34" charset="0"/>
              </a:rPr>
              <a:t>entregarlo al jefe </a:t>
            </a:r>
            <a:r>
              <a:rPr lang="es-ES" altLang="es-CO" sz="2500" b="0" dirty="0" smtClean="0">
                <a:latin typeface="Century Gothic" panose="020B0502020202020204" pitchFamily="34" charset="0"/>
              </a:rPr>
              <a:t>inmediato. RECUERDE…Usted </a:t>
            </a:r>
            <a:r>
              <a:rPr lang="es-ES" altLang="es-CO" sz="2500" b="0" dirty="0">
                <a:latin typeface="Century Gothic" panose="020B0502020202020204" pitchFamily="34" charset="0"/>
              </a:rPr>
              <a:t>no esta autorizado a tomar ninguno de ellos como propio en ningún momento.</a:t>
            </a:r>
          </a:p>
          <a:p>
            <a:pPr algn="just" eaLnBrk="1" hangingPunct="1">
              <a:spcBef>
                <a:spcPct val="0"/>
              </a:spcBef>
              <a:buFontTx/>
              <a:buNone/>
            </a:pPr>
            <a:endParaRPr lang="es-ES" altLang="es-CO" sz="2500" b="0" dirty="0">
              <a:latin typeface="Century Gothic" panose="020B0502020202020204" pitchFamily="34" charset="0"/>
            </a:endParaRPr>
          </a:p>
          <a:p>
            <a:pPr algn="just" eaLnBrk="1" hangingPunct="1">
              <a:spcBef>
                <a:spcPct val="0"/>
              </a:spcBef>
              <a:buFontTx/>
              <a:buNone/>
            </a:pPr>
            <a:r>
              <a:rPr lang="es-ES" altLang="es-CO" sz="2500" b="0" dirty="0">
                <a:latin typeface="Century Gothic" panose="020B0502020202020204" pitchFamily="34" charset="0"/>
              </a:rPr>
              <a:t>El jefe inmediato es la persona idónea para saber como manejar la devolución de dichos elementos a su propietario.</a:t>
            </a:r>
          </a:p>
          <a:p>
            <a:pPr algn="just" eaLnBrk="1" hangingPunct="1">
              <a:spcBef>
                <a:spcPct val="0"/>
              </a:spcBef>
              <a:buFontTx/>
              <a:buNone/>
            </a:pPr>
            <a:endParaRPr lang="es-ES" altLang="es-CO" sz="2500" b="0" dirty="0">
              <a:latin typeface="Century Gothic" panose="020B0502020202020204" pitchFamily="34" charset="0"/>
            </a:endParaRPr>
          </a:p>
          <a:p>
            <a:pPr algn="just" eaLnBrk="1" hangingPunct="1">
              <a:spcBef>
                <a:spcPct val="0"/>
              </a:spcBef>
              <a:buFontTx/>
              <a:buNone/>
            </a:pPr>
            <a:r>
              <a:rPr lang="es-ES" altLang="es-CO" sz="2500" b="0" dirty="0">
                <a:latin typeface="Century Gothic" panose="020B0502020202020204" pitchFamily="34" charset="0"/>
              </a:rPr>
              <a:t>De no ser así acarreará procedimientos disciplinarios definitivos.</a:t>
            </a:r>
          </a:p>
        </p:txBody>
      </p:sp>
      <p:sp>
        <p:nvSpPr>
          <p:cNvPr id="5" name="26 Rectángulo">
            <a:extLst>
              <a:ext uri="{FF2B5EF4-FFF2-40B4-BE49-F238E27FC236}"/>
            </a:extLst>
          </p:cNvPr>
          <p:cNvSpPr/>
          <p:nvPr/>
        </p:nvSpPr>
        <p:spPr>
          <a:xfrm>
            <a:off x="381086" y="5811501"/>
            <a:ext cx="8007337" cy="477054"/>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eaLnBrk="1" hangingPunct="1">
              <a:defRPr/>
            </a:pPr>
            <a:r>
              <a:rPr lang="es-ES" sz="2500" cap="all" dirty="0">
                <a:ln w="0"/>
                <a:solidFill>
                  <a:srgbClr val="FF0000"/>
                </a:solidFill>
                <a:effectLst>
                  <a:reflection blurRad="12700" stA="50000" endPos="50000" dist="5000" dir="5400000" sy="-100000" rotWithShape="0"/>
                </a:effectLst>
                <a:latin typeface="Century Gothic" pitchFamily="34" charset="0"/>
              </a:rPr>
              <a:t>…EVITE INCOVENIENTES FUTUROS...</a:t>
            </a: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0398" y="228600"/>
            <a:ext cx="1784327" cy="547194"/>
          </a:xfrm>
          <a:prstGeom prst="rect">
            <a:avLst/>
          </a:prstGeom>
        </p:spPr>
      </p:pic>
    </p:spTree>
    <p:extLst>
      <p:ext uri="{BB962C8B-B14F-4D97-AF65-F5344CB8AC3E}">
        <p14:creationId xmlns:p14="http://schemas.microsoft.com/office/powerpoint/2010/main" val="29710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4800" y="1905000"/>
            <a:ext cx="8534400" cy="2862322"/>
          </a:xfrm>
          <a:prstGeom prst="rect">
            <a:avLst/>
          </a:prstGeom>
        </p:spPr>
        <p:txBody>
          <a:bodyPr wrap="square">
            <a:spAutoFit/>
          </a:bodyPr>
          <a:lstStyle/>
          <a:p>
            <a:pPr algn="ctr"/>
            <a:r>
              <a:rPr lang="es-CO" sz="6000" dirty="0" smtClean="0">
                <a:solidFill>
                  <a:schemeClr val="accent4">
                    <a:lumMod val="50000"/>
                  </a:schemeClr>
                </a:solidFill>
                <a:latin typeface="Century Gothic" panose="020B0502020202020204" pitchFamily="34" charset="0"/>
              </a:rPr>
              <a:t>REGLAMENTO INTERNO </a:t>
            </a:r>
            <a:r>
              <a:rPr lang="es-CO" sz="6000" dirty="0">
                <a:solidFill>
                  <a:schemeClr val="accent4">
                    <a:lumMod val="50000"/>
                  </a:schemeClr>
                </a:solidFill>
                <a:latin typeface="Century Gothic" panose="020B0502020202020204" pitchFamily="34" charset="0"/>
              </a:rPr>
              <a:t>DE </a:t>
            </a:r>
            <a:r>
              <a:rPr lang="es-CO" sz="6000" dirty="0" smtClean="0">
                <a:solidFill>
                  <a:schemeClr val="accent4">
                    <a:lumMod val="50000"/>
                  </a:schemeClr>
                </a:solidFill>
                <a:latin typeface="Century Gothic" panose="020B0502020202020204" pitchFamily="34" charset="0"/>
              </a:rPr>
              <a:t>TRABAJO </a:t>
            </a:r>
          </a:p>
          <a:p>
            <a:pPr algn="ctr"/>
            <a:r>
              <a:rPr lang="es-CO" sz="6000" dirty="0" smtClean="0">
                <a:solidFill>
                  <a:schemeClr val="accent4">
                    <a:lumMod val="50000"/>
                  </a:schemeClr>
                </a:solidFill>
                <a:latin typeface="Century Gothic" panose="020B0502020202020204" pitchFamily="34" charset="0"/>
              </a:rPr>
              <a:t>LINCO </a:t>
            </a:r>
            <a:r>
              <a:rPr lang="es-CO" sz="6000" dirty="0">
                <a:solidFill>
                  <a:schemeClr val="accent4">
                    <a:lumMod val="50000"/>
                  </a:schemeClr>
                </a:solidFill>
                <a:latin typeface="Century Gothic" panose="020B0502020202020204" pitchFamily="34" charset="0"/>
              </a:rPr>
              <a:t>S.A.S</a:t>
            </a:r>
            <a:endParaRPr lang="es-CO" sz="6000" dirty="0">
              <a:latin typeface="Century Gothic" panose="020B0502020202020204" pitchFamily="34"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304800"/>
            <a:ext cx="1987823" cy="609600"/>
          </a:xfrm>
          <a:prstGeom prst="rect">
            <a:avLst/>
          </a:prstGeom>
        </p:spPr>
      </p:pic>
    </p:spTree>
    <p:extLst>
      <p:ext uri="{BB962C8B-B14F-4D97-AF65-F5344CB8AC3E}">
        <p14:creationId xmlns:p14="http://schemas.microsoft.com/office/powerpoint/2010/main" val="3716993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822960" y="593708"/>
            <a:ext cx="1920240" cy="62779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defRPr/>
            </a:pPr>
            <a:r>
              <a:rPr lang="es-CO" sz="3000" b="1" dirty="0" smtClean="0">
                <a:solidFill>
                  <a:schemeClr val="accent2"/>
                </a:solidFill>
              </a:rPr>
              <a:t>QUE</a:t>
            </a:r>
            <a:r>
              <a:rPr lang="es-CO" sz="3000" b="1" dirty="0" smtClean="0">
                <a:solidFill>
                  <a:schemeClr val="accent2"/>
                </a:solidFill>
                <a:effectLst>
                  <a:outerShdw blurRad="38100" dist="38100" dir="2700000" algn="tl">
                    <a:srgbClr val="000000">
                      <a:alpha val="43137"/>
                    </a:srgbClr>
                  </a:outerShdw>
                </a:effectLst>
              </a:rPr>
              <a:t> ES?</a:t>
            </a:r>
            <a:endParaRPr lang="es-CO" sz="3000" b="1" dirty="0">
              <a:solidFill>
                <a:schemeClr val="accent2"/>
              </a:solidFill>
              <a:effectLst>
                <a:outerShdw blurRad="38100" dist="38100" dir="2700000" algn="tl">
                  <a:srgbClr val="000000">
                    <a:alpha val="43137"/>
                  </a:srgbClr>
                </a:outerShdw>
              </a:effectLst>
            </a:endParaRPr>
          </a:p>
        </p:txBody>
      </p:sp>
      <p:sp>
        <p:nvSpPr>
          <p:cNvPr id="4" name="Marcador de contenido 2"/>
          <p:cNvSpPr txBox="1">
            <a:spLocks/>
          </p:cNvSpPr>
          <p:nvPr/>
        </p:nvSpPr>
        <p:spPr>
          <a:xfrm>
            <a:off x="737769" y="1348498"/>
            <a:ext cx="7330440" cy="23622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fontAlgn="auto">
              <a:lnSpc>
                <a:spcPct val="100000"/>
              </a:lnSpc>
              <a:defRPr/>
            </a:pPr>
            <a:r>
              <a:rPr lang="es-CO" sz="1800" b="0" dirty="0" smtClean="0">
                <a:solidFill>
                  <a:schemeClr val="tx1"/>
                </a:solidFill>
                <a:latin typeface="Century Gothic" panose="020B0502020202020204" pitchFamily="34" charset="0"/>
              </a:rPr>
              <a:t>El reglamento interno de trabajo es un documento que contiene las normas que regulan los comportamientos de los trabajadores, ya que contiene las obligaciones y prohibiciones a que deben sujetarse en relación con sus labores, permanencia y vida en la </a:t>
            </a:r>
            <a:r>
              <a:rPr lang="es-CO" sz="1800" b="1" dirty="0" smtClean="0">
                <a:solidFill>
                  <a:schemeClr val="tx1"/>
                </a:solidFill>
                <a:latin typeface="Century Gothic" panose="020B0502020202020204" pitchFamily="34" charset="0"/>
              </a:rPr>
              <a:t>empresa</a:t>
            </a:r>
            <a:r>
              <a:rPr lang="es-CO" sz="1800" b="0" dirty="0" smtClean="0">
                <a:solidFill>
                  <a:schemeClr val="tx1"/>
                </a:solidFill>
                <a:latin typeface="Century Gothic" panose="020B0502020202020204" pitchFamily="34" charset="0"/>
              </a:rPr>
              <a:t>.</a:t>
            </a:r>
          </a:p>
          <a:p>
            <a:pPr algn="just" fontAlgn="auto">
              <a:lnSpc>
                <a:spcPct val="100000"/>
              </a:lnSpc>
              <a:defRPr/>
            </a:pPr>
            <a:r>
              <a:rPr lang="es-CO" sz="1800" b="0" dirty="0" smtClean="0">
                <a:solidFill>
                  <a:schemeClr val="tx1"/>
                </a:solidFill>
                <a:latin typeface="Century Gothic" panose="020B0502020202020204" pitchFamily="34" charset="0"/>
              </a:rPr>
              <a:t>El reglamento interno del trabajo está reglamentado por los artículos 104 a 125 del código sustantivo del trabajo.</a:t>
            </a:r>
          </a:p>
        </p:txBody>
      </p:sp>
      <p:sp>
        <p:nvSpPr>
          <p:cNvPr id="5" name="Título 1"/>
          <p:cNvSpPr txBox="1">
            <a:spLocks/>
          </p:cNvSpPr>
          <p:nvPr/>
        </p:nvSpPr>
        <p:spPr>
          <a:xfrm>
            <a:off x="822960" y="3606362"/>
            <a:ext cx="2952750" cy="993775"/>
          </a:xfrm>
          <a:prstGeom prst="rect">
            <a:avLst/>
          </a:prstGeom>
        </p:spPr>
        <p:txBody>
          <a:bodyPr lIns="68580" tIns="34290" rIns="68580" bIns="3429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CO" sz="3000" dirty="0">
                <a:solidFill>
                  <a:schemeClr val="accent2"/>
                </a:solidFill>
                <a:effectLst>
                  <a:outerShdw blurRad="38100" dist="38100" dir="2700000" algn="tl">
                    <a:srgbClr val="000000">
                      <a:alpha val="43137"/>
                    </a:srgbClr>
                  </a:outerShdw>
                </a:effectLst>
              </a:rPr>
              <a:t>PARA QUÉ SIRVE?</a:t>
            </a:r>
          </a:p>
        </p:txBody>
      </p:sp>
      <p:sp>
        <p:nvSpPr>
          <p:cNvPr id="6" name="Rectángulo 5"/>
          <p:cNvSpPr/>
          <p:nvPr/>
        </p:nvSpPr>
        <p:spPr>
          <a:xfrm>
            <a:off x="822960" y="4495800"/>
            <a:ext cx="7493953" cy="646112"/>
          </a:xfrm>
          <a:prstGeom prst="rect">
            <a:avLst/>
          </a:prstGeom>
        </p:spPr>
        <p:txBody>
          <a:bodyPr wrap="square">
            <a:spAutoFit/>
          </a:bodyPr>
          <a:lstStyle/>
          <a:p>
            <a:pPr>
              <a:defRPr/>
            </a:pPr>
            <a:r>
              <a:rPr lang="es-CO" b="0" dirty="0">
                <a:latin typeface="Century Gothic" panose="020B0502020202020204" pitchFamily="34" charset="0"/>
              </a:rPr>
              <a:t>Sirve de guía y de herramienta para mantener el orden dentro de la empresa</a:t>
            </a:r>
            <a:r>
              <a:rPr lang="es-CO" b="0" dirty="0"/>
              <a:t>.</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800" y="272617"/>
            <a:ext cx="1699592" cy="521209"/>
          </a:xfrm>
          <a:prstGeom prst="rect">
            <a:avLst/>
          </a:prstGeom>
        </p:spPr>
      </p:pic>
    </p:spTree>
    <p:extLst>
      <p:ext uri="{BB962C8B-B14F-4D97-AF65-F5344CB8AC3E}">
        <p14:creationId xmlns:p14="http://schemas.microsoft.com/office/powerpoint/2010/main" val="3659741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594014" y="341928"/>
            <a:ext cx="6305550" cy="703262"/>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defRPr/>
            </a:pPr>
            <a:r>
              <a:rPr lang="es-CO" sz="2400" b="1" dirty="0" smtClean="0">
                <a:solidFill>
                  <a:schemeClr val="accent2">
                    <a:lumMod val="75000"/>
                  </a:schemeClr>
                </a:solidFill>
                <a:latin typeface="Century Gothic" panose="020B0502020202020204" pitchFamily="34" charset="0"/>
              </a:rPr>
              <a:t>QUÉ CONTIENE NUESTRO REGLAMENTO INTERNO DE TRABAJO</a:t>
            </a:r>
            <a:r>
              <a:rPr lang="es-CO" sz="2400" b="1" dirty="0" smtClean="0">
                <a:solidFill>
                  <a:schemeClr val="accent2">
                    <a:lumMod val="75000"/>
                  </a:schemeClr>
                </a:solidFill>
              </a:rPr>
              <a:t>?</a:t>
            </a:r>
            <a:endParaRPr lang="es-CO" b="0" dirty="0"/>
          </a:p>
        </p:txBody>
      </p:sp>
      <p:sp>
        <p:nvSpPr>
          <p:cNvPr id="3" name="Marcador de contenido 2"/>
          <p:cNvSpPr txBox="1">
            <a:spLocks/>
          </p:cNvSpPr>
          <p:nvPr/>
        </p:nvSpPr>
        <p:spPr>
          <a:xfrm>
            <a:off x="594014" y="1340571"/>
            <a:ext cx="7886700" cy="4703763"/>
          </a:xfrm>
          <a:prstGeom prst="rect">
            <a:avLst/>
          </a:prstGeom>
        </p:spPr>
        <p:txBody>
          <a:bodyPr>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defRPr/>
            </a:pPr>
            <a:r>
              <a:rPr lang="es-CO" sz="4300" dirty="0" smtClean="0">
                <a:solidFill>
                  <a:srgbClr val="002060"/>
                </a:solidFill>
                <a:latin typeface="Century Gothic" panose="020B0502020202020204" pitchFamily="34" charset="0"/>
              </a:rPr>
              <a:t>Esta compuesto por 23 capítulos y 67 artículos que hablan de:</a:t>
            </a:r>
          </a:p>
          <a:p>
            <a:pPr fontAlgn="auto">
              <a:defRPr/>
            </a:pPr>
            <a:endParaRPr lang="es-CO" sz="4300" dirty="0" smtClean="0">
              <a:solidFill>
                <a:srgbClr val="002060"/>
              </a:solidFill>
              <a:latin typeface="Century Gothic" panose="020B0502020202020204" pitchFamily="34" charset="0"/>
            </a:endParaRPr>
          </a:p>
          <a:p>
            <a:pPr lvl="1" fontAlgn="auto">
              <a:lnSpc>
                <a:spcPct val="120000"/>
              </a:lnSpc>
              <a:defRPr/>
            </a:pPr>
            <a:r>
              <a:rPr lang="es-CO" sz="4300" b="0" dirty="0" smtClean="0">
                <a:solidFill>
                  <a:srgbClr val="002060"/>
                </a:solidFill>
                <a:latin typeface="Century Gothic" panose="020B0502020202020204" pitchFamily="34" charset="0"/>
              </a:rPr>
              <a:t>Condiciones de admisión</a:t>
            </a:r>
          </a:p>
          <a:p>
            <a:pPr lvl="1" fontAlgn="auto">
              <a:lnSpc>
                <a:spcPct val="120000"/>
              </a:lnSpc>
              <a:defRPr/>
            </a:pPr>
            <a:r>
              <a:rPr lang="es-CO" sz="4300" b="0" dirty="0" smtClean="0">
                <a:solidFill>
                  <a:srgbClr val="002060"/>
                </a:solidFill>
                <a:latin typeface="Century Gothic" panose="020B0502020202020204" pitchFamily="34" charset="0"/>
              </a:rPr>
              <a:t>Periodo de prueba</a:t>
            </a:r>
          </a:p>
          <a:p>
            <a:pPr lvl="1" fontAlgn="auto">
              <a:lnSpc>
                <a:spcPct val="120000"/>
              </a:lnSpc>
              <a:defRPr/>
            </a:pPr>
            <a:r>
              <a:rPr lang="es-CO" sz="4300" b="0" dirty="0" smtClean="0">
                <a:solidFill>
                  <a:srgbClr val="002060"/>
                </a:solidFill>
                <a:latin typeface="Century Gothic" panose="020B0502020202020204" pitchFamily="34" charset="0"/>
              </a:rPr>
              <a:t>Trabajadores accidentales o transitorios</a:t>
            </a:r>
          </a:p>
          <a:p>
            <a:pPr lvl="1" fontAlgn="auto">
              <a:lnSpc>
                <a:spcPct val="120000"/>
              </a:lnSpc>
              <a:defRPr/>
            </a:pPr>
            <a:r>
              <a:rPr lang="es-CO" sz="4300" b="1" u="sng" dirty="0" smtClean="0">
                <a:solidFill>
                  <a:srgbClr val="002060"/>
                </a:solidFill>
                <a:latin typeface="Century Gothic" panose="020B0502020202020204" pitchFamily="34" charset="0"/>
              </a:rPr>
              <a:t>Horarios de trabajo</a:t>
            </a:r>
          </a:p>
          <a:p>
            <a:pPr lvl="1" fontAlgn="auto">
              <a:lnSpc>
                <a:spcPct val="120000"/>
              </a:lnSpc>
              <a:defRPr/>
            </a:pPr>
            <a:r>
              <a:rPr lang="es-CO" sz="4300" b="0" dirty="0" smtClean="0">
                <a:solidFill>
                  <a:srgbClr val="002060"/>
                </a:solidFill>
                <a:latin typeface="Century Gothic" panose="020B0502020202020204" pitchFamily="34" charset="0"/>
              </a:rPr>
              <a:t>Horas extras y trabajo nocturno</a:t>
            </a:r>
          </a:p>
          <a:p>
            <a:pPr lvl="1" fontAlgn="auto">
              <a:lnSpc>
                <a:spcPct val="120000"/>
              </a:lnSpc>
              <a:defRPr/>
            </a:pPr>
            <a:r>
              <a:rPr lang="es-CO" sz="4300" b="0" dirty="0" smtClean="0">
                <a:solidFill>
                  <a:srgbClr val="002060"/>
                </a:solidFill>
                <a:latin typeface="Century Gothic" panose="020B0502020202020204" pitchFamily="34" charset="0"/>
              </a:rPr>
              <a:t>Días de descanso </a:t>
            </a:r>
          </a:p>
          <a:p>
            <a:pPr lvl="1" fontAlgn="auto">
              <a:lnSpc>
                <a:spcPct val="120000"/>
              </a:lnSpc>
              <a:defRPr/>
            </a:pPr>
            <a:r>
              <a:rPr lang="es-CO" sz="4300" b="0" dirty="0" smtClean="0">
                <a:solidFill>
                  <a:srgbClr val="002060"/>
                </a:solidFill>
                <a:latin typeface="Century Gothic" panose="020B0502020202020204" pitchFamily="34" charset="0"/>
              </a:rPr>
              <a:t>Vacaciones</a:t>
            </a:r>
          </a:p>
          <a:p>
            <a:pPr lvl="1" fontAlgn="auto">
              <a:lnSpc>
                <a:spcPct val="120000"/>
              </a:lnSpc>
              <a:defRPr/>
            </a:pPr>
            <a:r>
              <a:rPr lang="es-CO" sz="4300" b="1" u="sng" dirty="0" smtClean="0">
                <a:solidFill>
                  <a:srgbClr val="002060"/>
                </a:solidFill>
                <a:latin typeface="Century Gothic" panose="020B0502020202020204" pitchFamily="34" charset="0"/>
              </a:rPr>
              <a:t>Permisos</a:t>
            </a:r>
          </a:p>
          <a:p>
            <a:pPr lvl="1" fontAlgn="auto">
              <a:lnSpc>
                <a:spcPct val="120000"/>
              </a:lnSpc>
              <a:defRPr/>
            </a:pPr>
            <a:r>
              <a:rPr lang="es-CO" sz="4300" b="0" dirty="0" smtClean="0">
                <a:solidFill>
                  <a:srgbClr val="002060"/>
                </a:solidFill>
                <a:latin typeface="Century Gothic" panose="020B0502020202020204" pitchFamily="34" charset="0"/>
              </a:rPr>
              <a:t>Salarios (lugar, días y horas de pago)</a:t>
            </a:r>
          </a:p>
          <a:p>
            <a:pPr lvl="1" fontAlgn="auto">
              <a:lnSpc>
                <a:spcPct val="120000"/>
              </a:lnSpc>
              <a:defRPr/>
            </a:pPr>
            <a:r>
              <a:rPr lang="es-CO" sz="4300" b="0" dirty="0" smtClean="0">
                <a:solidFill>
                  <a:srgbClr val="002060"/>
                </a:solidFill>
                <a:latin typeface="Century Gothic" panose="020B0502020202020204" pitchFamily="34" charset="0"/>
              </a:rPr>
              <a:t>Servicio médico, medidas de seguridad, riesgos laborales, primeros auxilios en caso de accidente de trabajo.</a:t>
            </a:r>
          </a:p>
          <a:p>
            <a:pPr lvl="1" fontAlgn="auto">
              <a:lnSpc>
                <a:spcPct val="120000"/>
              </a:lnSpc>
              <a:defRPr/>
            </a:pPr>
            <a:r>
              <a:rPr lang="es-CO" sz="4300" b="0" dirty="0" smtClean="0">
                <a:solidFill>
                  <a:srgbClr val="002060"/>
                </a:solidFill>
                <a:latin typeface="Century Gothic" panose="020B0502020202020204" pitchFamily="34" charset="0"/>
              </a:rPr>
              <a:t>Deberes del trabajador</a:t>
            </a:r>
          </a:p>
          <a:p>
            <a:pPr lvl="1" fontAlgn="auto">
              <a:lnSpc>
                <a:spcPct val="120000"/>
              </a:lnSpc>
              <a:defRPr/>
            </a:pPr>
            <a:r>
              <a:rPr lang="es-CO" sz="4300" b="0" dirty="0" smtClean="0">
                <a:solidFill>
                  <a:srgbClr val="002060"/>
                </a:solidFill>
                <a:latin typeface="Century Gothic" panose="020B0502020202020204" pitchFamily="34" charset="0"/>
              </a:rPr>
              <a:t>Labores prohibidas para mujeres de 18 años.</a:t>
            </a:r>
          </a:p>
          <a:p>
            <a:pPr lvl="1" fontAlgn="auto">
              <a:lnSpc>
                <a:spcPct val="120000"/>
              </a:lnSpc>
              <a:defRPr/>
            </a:pPr>
            <a:r>
              <a:rPr lang="es-CO" sz="4300" b="0" dirty="0" smtClean="0">
                <a:solidFill>
                  <a:srgbClr val="002060"/>
                </a:solidFill>
                <a:latin typeface="Century Gothic" panose="020B0502020202020204" pitchFamily="34" charset="0"/>
              </a:rPr>
              <a:t>Acoso laboral: definición, modalidades, conductas atenuantes, circunstancias agravantes, medidas preventivas y correctivas, mecanismos de prevención del acoso laboral y procedimiento interno de solución</a:t>
            </a:r>
          </a:p>
          <a:p>
            <a:pPr lvl="1" fontAlgn="auto">
              <a:lnSpc>
                <a:spcPct val="120000"/>
              </a:lnSpc>
              <a:defRPr/>
            </a:pPr>
            <a:r>
              <a:rPr lang="es-CO" sz="4300" b="0" dirty="0" smtClean="0">
                <a:solidFill>
                  <a:srgbClr val="002060"/>
                </a:solidFill>
                <a:latin typeface="Century Gothic" panose="020B0502020202020204" pitchFamily="34" charset="0"/>
              </a:rPr>
              <a:t>Obligaciones especiales para linco SAS y los trabajadores.</a:t>
            </a:r>
          </a:p>
          <a:p>
            <a:pPr lvl="1" fontAlgn="auto">
              <a:lnSpc>
                <a:spcPct val="120000"/>
              </a:lnSpc>
              <a:defRPr/>
            </a:pPr>
            <a:r>
              <a:rPr lang="es-CO" sz="4300" b="1" u="sng" dirty="0" smtClean="0">
                <a:solidFill>
                  <a:srgbClr val="002060"/>
                </a:solidFill>
                <a:latin typeface="Century Gothic" panose="020B0502020202020204" pitchFamily="34" charset="0"/>
              </a:rPr>
              <a:t>Prohibiciones a los trabajadores</a:t>
            </a:r>
          </a:p>
          <a:p>
            <a:pPr lvl="1" fontAlgn="auto">
              <a:lnSpc>
                <a:spcPct val="120000"/>
              </a:lnSpc>
              <a:defRPr/>
            </a:pPr>
            <a:r>
              <a:rPr lang="es-CO" sz="4300" b="1" u="sng" dirty="0" smtClean="0">
                <a:solidFill>
                  <a:srgbClr val="002060"/>
                </a:solidFill>
                <a:latin typeface="Century Gothic" panose="020B0502020202020204" pitchFamily="34" charset="0"/>
              </a:rPr>
              <a:t>Escala de faltas y sanciones Disciplinarias</a:t>
            </a:r>
          </a:p>
          <a:p>
            <a:pPr lvl="1" fontAlgn="auto">
              <a:defRPr/>
            </a:pPr>
            <a:endParaRPr lang="es-CO" b="0" u="sng" dirty="0" smtClean="0"/>
          </a:p>
          <a:p>
            <a:pPr marL="342900" lvl="1" indent="0" fontAlgn="auto">
              <a:buFont typeface="Arial" panose="020B0604020202020204" pitchFamily="34" charset="0"/>
              <a:buNone/>
              <a:defRPr/>
            </a:pPr>
            <a:endParaRPr lang="es-CO" b="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055" y="228600"/>
            <a:ext cx="1699592" cy="521209"/>
          </a:xfrm>
          <a:prstGeom prst="rect">
            <a:avLst/>
          </a:prstGeom>
        </p:spPr>
      </p:pic>
    </p:spTree>
    <p:extLst>
      <p:ext uri="{BB962C8B-B14F-4D97-AF65-F5344CB8AC3E}">
        <p14:creationId xmlns:p14="http://schemas.microsoft.com/office/powerpoint/2010/main" val="931828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396557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a:extLst>
              <a:ext uri="{FF2B5EF4-FFF2-40B4-BE49-F238E27FC236}"/>
            </a:extLst>
          </p:cNvPr>
          <p:cNvSpPr txBox="1"/>
          <p:nvPr/>
        </p:nvSpPr>
        <p:spPr>
          <a:xfrm>
            <a:off x="152400" y="228600"/>
            <a:ext cx="3276600" cy="523220"/>
          </a:xfrm>
          <a:prstGeom prst="rect">
            <a:avLst/>
          </a:prstGeom>
          <a:noFill/>
        </p:spPr>
        <p:txBody>
          <a:bodyPr wrap="square">
            <a:spAutoFit/>
          </a:bodyPr>
          <a:lstStyle/>
          <a:p>
            <a:pPr algn="ctr">
              <a:defRPr/>
            </a:pPr>
            <a:r>
              <a:rPr lang="es-ES" sz="2800" spc="-150" dirty="0">
                <a:solidFill>
                  <a:schemeClr val="bg1"/>
                </a:solidFill>
              </a:rPr>
              <a:t>REDES SOCIALES</a:t>
            </a:r>
          </a:p>
        </p:txBody>
      </p:sp>
      <p:sp>
        <p:nvSpPr>
          <p:cNvPr id="4" name="CuadroTexto 3">
            <a:extLst>
              <a:ext uri="{FF2B5EF4-FFF2-40B4-BE49-F238E27FC236}"/>
            </a:extLst>
          </p:cNvPr>
          <p:cNvSpPr txBox="1"/>
          <p:nvPr/>
        </p:nvSpPr>
        <p:spPr>
          <a:xfrm>
            <a:off x="457200" y="1939925"/>
            <a:ext cx="8534400" cy="488950"/>
          </a:xfrm>
          <a:prstGeom prst="rect">
            <a:avLst/>
          </a:prstGeom>
          <a:noFill/>
        </p:spPr>
        <p:txBody>
          <a:bodyPr wrap="square">
            <a:spAutoFit/>
          </a:bodyPr>
          <a:lstStyle/>
          <a:p>
            <a:pPr>
              <a:lnSpc>
                <a:spcPts val="3000"/>
              </a:lnSpc>
              <a:defRPr/>
            </a:pPr>
            <a:r>
              <a:rPr lang="es-ES_tradnl" sz="3200" spc="-150" dirty="0">
                <a:solidFill>
                  <a:schemeClr val="accent1">
                    <a:lumMod val="50000"/>
                  </a:schemeClr>
                </a:solidFill>
              </a:rPr>
              <a:t>SIGUENOS EN NUESTRAS REDES SOCIALES</a:t>
            </a:r>
          </a:p>
        </p:txBody>
      </p:sp>
      <p:pic>
        <p:nvPicPr>
          <p:cNvPr id="5" name="Imagen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152775"/>
            <a:ext cx="15525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11"/>
          <p:cNvSpPr txBox="1">
            <a:spLocks noChangeArrowheads="1"/>
          </p:cNvSpPr>
          <p:nvPr/>
        </p:nvSpPr>
        <p:spPr bwMode="auto">
          <a:xfrm>
            <a:off x="1677988" y="4705350"/>
            <a:ext cx="1096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dirty="0">
                <a:latin typeface="Bahnschrift Light" pitchFamily="34" charset="0"/>
              </a:rPr>
              <a:t>/linco06</a:t>
            </a:r>
          </a:p>
        </p:txBody>
      </p:sp>
      <p:pic>
        <p:nvPicPr>
          <p:cNvPr id="7" name="Imagen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50" y="3152775"/>
            <a:ext cx="14763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12"/>
          <p:cNvSpPr txBox="1">
            <a:spLocks noChangeArrowheads="1"/>
          </p:cNvSpPr>
          <p:nvPr/>
        </p:nvSpPr>
        <p:spPr bwMode="auto">
          <a:xfrm>
            <a:off x="3979863" y="4705350"/>
            <a:ext cx="1352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dirty="0">
                <a:latin typeface="Bahnschrift Light" pitchFamily="34" charset="0"/>
              </a:rPr>
              <a:t>@</a:t>
            </a:r>
            <a:r>
              <a:rPr lang="es-CO" altLang="es-CO" sz="1800" dirty="0" err="1">
                <a:latin typeface="Bahnschrift Light" pitchFamily="34" charset="0"/>
              </a:rPr>
              <a:t>lincosas</a:t>
            </a:r>
            <a:endParaRPr lang="es-CO" altLang="es-CO" sz="1800" dirty="0">
              <a:latin typeface="Bahnschrift Light" pitchFamily="34" charset="0"/>
            </a:endParaRPr>
          </a:p>
        </p:txBody>
      </p:sp>
      <p:pic>
        <p:nvPicPr>
          <p:cNvPr id="9" name="Imagen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3222625"/>
            <a:ext cx="140652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uadroTexto 13"/>
          <p:cNvSpPr txBox="1">
            <a:spLocks noChangeArrowheads="1"/>
          </p:cNvSpPr>
          <p:nvPr/>
        </p:nvSpPr>
        <p:spPr bwMode="auto">
          <a:xfrm>
            <a:off x="5894388" y="4705350"/>
            <a:ext cx="23352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dirty="0" smtClean="0">
                <a:latin typeface="Bahnschrift Light" pitchFamily="34" charset="0"/>
              </a:rPr>
              <a:t>www.linco.com.co</a:t>
            </a:r>
            <a:endParaRPr lang="es-CO" altLang="es-CO" sz="1800" dirty="0">
              <a:latin typeface="Bahnschrift Light" pitchFamily="34" charset="0"/>
            </a:endParaRPr>
          </a:p>
        </p:txBody>
      </p:sp>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84927" y="228600"/>
            <a:ext cx="2133600" cy="654305"/>
          </a:xfrm>
          <a:prstGeom prst="rect">
            <a:avLst/>
          </a:prstGeom>
        </p:spPr>
      </p:pic>
      <p:sp>
        <p:nvSpPr>
          <p:cNvPr id="12" name="CuadroTexto 11">
            <a:hlinkClick r:id="rId7"/>
            <a:extLst>
              <a:ext uri="{FF2B5EF4-FFF2-40B4-BE49-F238E27FC236}"/>
            </a:extLst>
          </p:cNvPr>
          <p:cNvSpPr txBox="1"/>
          <p:nvPr/>
        </p:nvSpPr>
        <p:spPr>
          <a:xfrm>
            <a:off x="674688" y="5562600"/>
            <a:ext cx="1304925" cy="461963"/>
          </a:xfrm>
          <a:prstGeom prst="rect">
            <a:avLst/>
          </a:prstGeom>
          <a:noFill/>
        </p:spPr>
        <p:txBody>
          <a:bodyPr wrap="none">
            <a:spAutoFit/>
          </a:bodyPr>
          <a:lstStyle/>
          <a:p>
            <a:pPr>
              <a:lnSpc>
                <a:spcPts val="3000"/>
              </a:lnSpc>
              <a:defRPr/>
            </a:pPr>
            <a:r>
              <a:rPr lang="es-ES_tradnl" u="sng" spc="-150" dirty="0">
                <a:solidFill>
                  <a:schemeClr val="accent1">
                    <a:lumMod val="50000"/>
                  </a:schemeClr>
                </a:solidFill>
              </a:rPr>
              <a:t>VER </a:t>
            </a:r>
            <a:r>
              <a:rPr lang="es-ES_tradnl" sz="2400" u="sng" spc="-150" dirty="0">
                <a:solidFill>
                  <a:schemeClr val="accent1">
                    <a:lumMod val="50000"/>
                  </a:schemeClr>
                </a:solidFill>
              </a:rPr>
              <a:t>VIDEO </a:t>
            </a:r>
          </a:p>
        </p:txBody>
      </p:sp>
      <p:pic>
        <p:nvPicPr>
          <p:cNvPr id="13" name="Picture 2" descr="Resultado de imagen para m,ano seÃ±aland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3186" y="5614987"/>
            <a:ext cx="642937"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72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794385" y="1235551"/>
            <a:ext cx="7543800" cy="74676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fontAlgn="auto">
              <a:spcAft>
                <a:spcPts val="0"/>
              </a:spcAft>
            </a:pPr>
            <a:r>
              <a:rPr lang="es-CO" altLang="es-CO" b="1" dirty="0" smtClean="0">
                <a:solidFill>
                  <a:schemeClr val="accent2"/>
                </a:solidFill>
              </a:rPr>
              <a:t>Horarios de Trabajo</a:t>
            </a:r>
          </a:p>
        </p:txBody>
      </p:sp>
      <p:graphicFrame>
        <p:nvGraphicFramePr>
          <p:cNvPr id="3" name="Marcador de contenido 3"/>
          <p:cNvGraphicFramePr>
            <a:graphicFrameLocks/>
          </p:cNvGraphicFramePr>
          <p:nvPr/>
        </p:nvGraphicFramePr>
        <p:xfrm>
          <a:off x="628650" y="2227263"/>
          <a:ext cx="7886700" cy="1417637"/>
        </p:xfrm>
        <a:graphic>
          <a:graphicData uri="http://schemas.openxmlformats.org/drawingml/2006/table">
            <a:tbl>
              <a:tblPr firstRow="1" bandRow="1">
                <a:tableStyleId>{21E4AEA4-8DFA-4A89-87EB-49C32662AFE0}</a:tableStyleId>
              </a:tblPr>
              <a:tblGrid>
                <a:gridCol w="3943350"/>
                <a:gridCol w="3943350"/>
              </a:tblGrid>
              <a:tr h="281966">
                <a:tc>
                  <a:txBody>
                    <a:bodyPr/>
                    <a:lstStyle/>
                    <a:p>
                      <a:r>
                        <a:rPr lang="es-CO" sz="1400" dirty="0" smtClean="0">
                          <a:solidFill>
                            <a:srgbClr val="002060"/>
                          </a:solidFill>
                        </a:rPr>
                        <a:t>Personal</a:t>
                      </a:r>
                      <a:r>
                        <a:rPr lang="es-CO" sz="1400" baseline="0" dirty="0" smtClean="0">
                          <a:solidFill>
                            <a:srgbClr val="002060"/>
                          </a:solidFill>
                        </a:rPr>
                        <a:t> de Administración</a:t>
                      </a:r>
                      <a:endParaRPr lang="es-CO" sz="1400" dirty="0">
                        <a:solidFill>
                          <a:srgbClr val="002060"/>
                        </a:solidFill>
                      </a:endParaRPr>
                    </a:p>
                  </a:txBody>
                  <a:tcPr marL="68580" marR="68580" marT="34270" marB="34270"/>
                </a:tc>
                <a:tc>
                  <a:txBody>
                    <a:bodyPr/>
                    <a:lstStyle/>
                    <a:p>
                      <a:r>
                        <a:rPr lang="es-CO" sz="1400" dirty="0" smtClean="0">
                          <a:solidFill>
                            <a:srgbClr val="002060"/>
                          </a:solidFill>
                        </a:rPr>
                        <a:t>Personal de Operaciones</a:t>
                      </a:r>
                      <a:endParaRPr lang="es-CO" sz="1400" dirty="0">
                        <a:solidFill>
                          <a:srgbClr val="002060"/>
                        </a:solidFill>
                      </a:endParaRPr>
                    </a:p>
                  </a:txBody>
                  <a:tcPr marL="68580" marR="68580" marT="34270" marB="34270"/>
                </a:tc>
              </a:tr>
              <a:tr h="1135671">
                <a:tc>
                  <a:txBody>
                    <a:bodyPr/>
                    <a:lstStyle/>
                    <a:p>
                      <a:r>
                        <a:rPr lang="es-CO" sz="1400" b="1" dirty="0" smtClean="0">
                          <a:solidFill>
                            <a:srgbClr val="002060"/>
                          </a:solidFill>
                        </a:rPr>
                        <a:t>Lunes a Viernes</a:t>
                      </a:r>
                    </a:p>
                    <a:p>
                      <a:r>
                        <a:rPr lang="es-CO" sz="1400" dirty="0" smtClean="0">
                          <a:solidFill>
                            <a:srgbClr val="002060"/>
                          </a:solidFill>
                        </a:rPr>
                        <a:t>Entrada</a:t>
                      </a:r>
                      <a:r>
                        <a:rPr lang="es-CO" sz="1400" baseline="0" dirty="0" smtClean="0">
                          <a:solidFill>
                            <a:srgbClr val="002060"/>
                          </a:solidFill>
                        </a:rPr>
                        <a:t> en la mañana: 7:00 am</a:t>
                      </a:r>
                    </a:p>
                    <a:p>
                      <a:r>
                        <a:rPr lang="es-CO" sz="1400" baseline="0" dirty="0" smtClean="0">
                          <a:solidFill>
                            <a:srgbClr val="002060"/>
                          </a:solidFill>
                        </a:rPr>
                        <a:t>Salida en la mañana: 12:00 m</a:t>
                      </a:r>
                    </a:p>
                    <a:p>
                      <a:r>
                        <a:rPr lang="es-CO" sz="1400" baseline="0" dirty="0" smtClean="0">
                          <a:solidFill>
                            <a:srgbClr val="002060"/>
                          </a:solidFill>
                        </a:rPr>
                        <a:t>Entrada en la tarde: 1:00 pm</a:t>
                      </a:r>
                    </a:p>
                    <a:p>
                      <a:r>
                        <a:rPr lang="es-CO" sz="1400" baseline="0" dirty="0" smtClean="0">
                          <a:solidFill>
                            <a:srgbClr val="002060"/>
                          </a:solidFill>
                        </a:rPr>
                        <a:t>Salida en la tarde: 5:30 pm</a:t>
                      </a:r>
                      <a:endParaRPr lang="es-CO" sz="1400" dirty="0">
                        <a:solidFill>
                          <a:srgbClr val="002060"/>
                        </a:solidFill>
                      </a:endParaRPr>
                    </a:p>
                  </a:txBody>
                  <a:tcPr marL="68580" marR="68580" marT="34270" marB="34270"/>
                </a:tc>
                <a:tc>
                  <a:txBody>
                    <a:bodyPr/>
                    <a:lstStyle/>
                    <a:p>
                      <a:r>
                        <a:rPr lang="es-CO" sz="1400" dirty="0" smtClean="0">
                          <a:solidFill>
                            <a:srgbClr val="002060"/>
                          </a:solidFill>
                        </a:rPr>
                        <a:t>Tres turnos de 8 horas rotativos de lunes a sábado</a:t>
                      </a:r>
                      <a:endParaRPr lang="es-CO" sz="1400" dirty="0">
                        <a:solidFill>
                          <a:srgbClr val="002060"/>
                        </a:solidFill>
                      </a:endParaRPr>
                    </a:p>
                  </a:txBody>
                  <a:tcPr marL="68580" marR="68580" marT="34270" marB="34270"/>
                </a:tc>
              </a:tr>
            </a:tbl>
          </a:graphicData>
        </a:graphic>
      </p:graphicFrame>
      <p:sp>
        <p:nvSpPr>
          <p:cNvPr id="4" name="CuadroTexto 3"/>
          <p:cNvSpPr txBox="1"/>
          <p:nvPr/>
        </p:nvSpPr>
        <p:spPr>
          <a:xfrm>
            <a:off x="765810" y="4134802"/>
            <a:ext cx="7600950" cy="954107"/>
          </a:xfrm>
          <a:prstGeom prst="rect">
            <a:avLst/>
          </a:prstGeom>
          <a:noFill/>
        </p:spPr>
        <p:txBody>
          <a:bodyPr wrap="square">
            <a:spAutoFit/>
          </a:bodyPr>
          <a:lstStyle/>
          <a:p>
            <a:pPr algn="just">
              <a:defRPr/>
            </a:pPr>
            <a:r>
              <a:rPr lang="es-CO" sz="1400" b="0" dirty="0">
                <a:solidFill>
                  <a:srgbClr val="002060"/>
                </a:solidFill>
                <a:latin typeface="Century Gothic" panose="020B0502020202020204" pitchFamily="34" charset="0"/>
              </a:rPr>
              <a:t>El empleador y el trabajador podrán acordar que la jornada semanal de 48 horas se realice mediante jornadas diarias flexibles de trabajo, distribuidas en máximo seis (6) días a la semana con un día de descanso obligatorio que podrá coincidir con el domingo.</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7847" y="252983"/>
            <a:ext cx="1411358" cy="432817"/>
          </a:xfrm>
          <a:prstGeom prst="rect">
            <a:avLst/>
          </a:prstGeom>
        </p:spPr>
      </p:pic>
    </p:spTree>
    <p:extLst>
      <p:ext uri="{BB962C8B-B14F-4D97-AF65-F5344CB8AC3E}">
        <p14:creationId xmlns:p14="http://schemas.microsoft.com/office/powerpoint/2010/main" val="1871026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609600" y="685800"/>
            <a:ext cx="2903537" cy="762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CO" altLang="es-CO" b="1" dirty="0" smtClean="0">
                <a:solidFill>
                  <a:schemeClr val="accent2"/>
                </a:solidFill>
              </a:rPr>
              <a:t>Permisos</a:t>
            </a:r>
          </a:p>
        </p:txBody>
      </p:sp>
      <p:sp>
        <p:nvSpPr>
          <p:cNvPr id="3" name="Marcador de contenido 2"/>
          <p:cNvSpPr txBox="1">
            <a:spLocks/>
          </p:cNvSpPr>
          <p:nvPr/>
        </p:nvSpPr>
        <p:spPr>
          <a:xfrm>
            <a:off x="441325" y="1828801"/>
            <a:ext cx="8237538" cy="35814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fontAlgn="auto">
              <a:lnSpc>
                <a:spcPct val="100000"/>
              </a:lnSpc>
              <a:defRPr/>
            </a:pPr>
            <a:r>
              <a:rPr lang="es-CO" sz="1600" b="1" dirty="0" smtClean="0">
                <a:solidFill>
                  <a:schemeClr val="accent2"/>
                </a:solidFill>
                <a:latin typeface="Century Gothic" panose="020B0502020202020204" pitchFamily="34" charset="0"/>
              </a:rPr>
              <a:t>   Art 25: </a:t>
            </a:r>
            <a:r>
              <a:rPr lang="es-CO" sz="1600" b="0" dirty="0" smtClean="0">
                <a:solidFill>
                  <a:srgbClr val="002060"/>
                </a:solidFill>
                <a:latin typeface="Century Gothic" panose="020B0502020202020204" pitchFamily="34" charset="0"/>
              </a:rPr>
              <a:t>Concederá a sus Trabajadores los </a:t>
            </a:r>
            <a:r>
              <a:rPr lang="es-CO" sz="1600" b="1" dirty="0" smtClean="0">
                <a:solidFill>
                  <a:srgbClr val="002060"/>
                </a:solidFill>
                <a:latin typeface="Century Gothic" panose="020B0502020202020204" pitchFamily="34" charset="0"/>
              </a:rPr>
              <a:t>permisos</a:t>
            </a:r>
            <a:r>
              <a:rPr lang="es-CO" sz="1600" b="0" dirty="0" smtClean="0">
                <a:solidFill>
                  <a:srgbClr val="002060"/>
                </a:solidFill>
                <a:latin typeface="Century Gothic" panose="020B0502020202020204" pitchFamily="34" charset="0"/>
              </a:rPr>
              <a:t> necesarios para:</a:t>
            </a:r>
          </a:p>
          <a:p>
            <a:pPr marL="0" indent="0" algn="just" fontAlgn="auto">
              <a:lnSpc>
                <a:spcPct val="100000"/>
              </a:lnSpc>
              <a:buFont typeface="Arial" panose="020B0604020202020204" pitchFamily="34" charset="0"/>
              <a:buNone/>
              <a:defRPr/>
            </a:pPr>
            <a:endParaRPr lang="es-CO" sz="1600" b="0" dirty="0" smtClean="0">
              <a:solidFill>
                <a:srgbClr val="002060"/>
              </a:solidFill>
              <a:latin typeface="Century Gothic" panose="020B0502020202020204" pitchFamily="34" charset="0"/>
            </a:endParaRPr>
          </a:p>
          <a:p>
            <a:pPr marL="342900" lvl="1" indent="0" algn="just" fontAlgn="auto">
              <a:lnSpc>
                <a:spcPct val="100000"/>
              </a:lnSpc>
              <a:buNone/>
              <a:defRPr/>
            </a:pPr>
            <a:r>
              <a:rPr lang="es-CO" sz="1600" dirty="0" smtClean="0">
                <a:solidFill>
                  <a:srgbClr val="002060"/>
                </a:solidFill>
                <a:latin typeface="Century Gothic" panose="020B0502020202020204" pitchFamily="34" charset="0"/>
              </a:rPr>
              <a:t>1. </a:t>
            </a:r>
            <a:r>
              <a:rPr lang="es-CO" sz="1600" b="0" dirty="0" smtClean="0">
                <a:solidFill>
                  <a:srgbClr val="002060"/>
                </a:solidFill>
                <a:latin typeface="Century Gothic" panose="020B0502020202020204" pitchFamily="34" charset="0"/>
              </a:rPr>
              <a:t>El ejercicio del derecho al sufragio y para el desempeño de cargos oficiales transitorios    de forzosa aceptación.</a:t>
            </a:r>
          </a:p>
          <a:p>
            <a:pPr marL="342900" lvl="1" indent="0" algn="just" fontAlgn="auto">
              <a:lnSpc>
                <a:spcPct val="100000"/>
              </a:lnSpc>
              <a:buFont typeface="Arial" panose="020B0604020202020204" pitchFamily="34" charset="0"/>
              <a:buNone/>
              <a:defRPr/>
            </a:pPr>
            <a:endParaRPr lang="es-CO" sz="1600" b="0" dirty="0" smtClean="0">
              <a:solidFill>
                <a:srgbClr val="002060"/>
              </a:solidFill>
              <a:latin typeface="Century Gothic" panose="020B0502020202020204" pitchFamily="34" charset="0"/>
            </a:endParaRPr>
          </a:p>
          <a:p>
            <a:pPr marL="342900" lvl="1" indent="0" algn="just" fontAlgn="auto">
              <a:lnSpc>
                <a:spcPct val="100000"/>
              </a:lnSpc>
              <a:buFont typeface="Arial" panose="020B0604020202020204" pitchFamily="34" charset="0"/>
              <a:buNone/>
              <a:defRPr/>
            </a:pPr>
            <a:r>
              <a:rPr lang="es-CO" sz="1600" dirty="0" smtClean="0">
                <a:solidFill>
                  <a:srgbClr val="002060"/>
                </a:solidFill>
                <a:latin typeface="Century Gothic" panose="020B0502020202020204" pitchFamily="34" charset="0"/>
              </a:rPr>
              <a:t>2. </a:t>
            </a:r>
            <a:r>
              <a:rPr lang="es-CO" sz="1600" b="0" dirty="0" smtClean="0">
                <a:solidFill>
                  <a:srgbClr val="002060"/>
                </a:solidFill>
                <a:latin typeface="Century Gothic" panose="020B0502020202020204" pitchFamily="34" charset="0"/>
              </a:rPr>
              <a:t>En caso de grave </a:t>
            </a:r>
            <a:r>
              <a:rPr lang="es-CO" sz="1600" b="1" u="sng" dirty="0" smtClean="0">
                <a:solidFill>
                  <a:srgbClr val="002060"/>
                </a:solidFill>
                <a:latin typeface="Century Gothic" panose="020B0502020202020204" pitchFamily="34" charset="0"/>
              </a:rPr>
              <a:t>calamidad doméstica</a:t>
            </a:r>
            <a:r>
              <a:rPr lang="es-CO" sz="1600" b="0" dirty="0" smtClean="0">
                <a:solidFill>
                  <a:srgbClr val="002060"/>
                </a:solidFill>
                <a:latin typeface="Century Gothic" panose="020B0502020202020204" pitchFamily="34" charset="0"/>
              </a:rPr>
              <a:t> debidamente comprobada,</a:t>
            </a:r>
          </a:p>
          <a:p>
            <a:pPr marL="342900" lvl="1" indent="0" algn="just" fontAlgn="auto">
              <a:lnSpc>
                <a:spcPct val="100000"/>
              </a:lnSpc>
              <a:buFont typeface="Arial" panose="020B0604020202020204" pitchFamily="34" charset="0"/>
              <a:buNone/>
              <a:defRPr/>
            </a:pPr>
            <a:r>
              <a:rPr lang="es-CO" sz="1600" b="0" dirty="0" smtClean="0">
                <a:solidFill>
                  <a:srgbClr val="002060"/>
                </a:solidFill>
                <a:latin typeface="Century Gothic" panose="020B0502020202020204" pitchFamily="34" charset="0"/>
              </a:rPr>
              <a:t>    para   concurrir en su caso al servicio médico correspondiente.</a:t>
            </a:r>
          </a:p>
          <a:p>
            <a:pPr marL="342900" lvl="1" indent="0" algn="just" fontAlgn="auto">
              <a:lnSpc>
                <a:spcPct val="100000"/>
              </a:lnSpc>
              <a:buFont typeface="Arial" panose="020B0604020202020204" pitchFamily="34" charset="0"/>
              <a:buNone/>
              <a:defRPr/>
            </a:pPr>
            <a:endParaRPr lang="es-CO" sz="1600" b="0" dirty="0" smtClean="0">
              <a:solidFill>
                <a:srgbClr val="002060"/>
              </a:solidFill>
              <a:latin typeface="Century Gothic" panose="020B0502020202020204" pitchFamily="34" charset="0"/>
            </a:endParaRPr>
          </a:p>
          <a:p>
            <a:pPr marL="342900" lvl="1" indent="0" algn="just" fontAlgn="auto">
              <a:lnSpc>
                <a:spcPct val="100000"/>
              </a:lnSpc>
              <a:buNone/>
              <a:defRPr/>
            </a:pPr>
            <a:r>
              <a:rPr lang="es-CO" sz="1600" dirty="0">
                <a:solidFill>
                  <a:srgbClr val="002060"/>
                </a:solidFill>
                <a:latin typeface="Century Gothic" panose="020B0502020202020204" pitchFamily="34" charset="0"/>
              </a:rPr>
              <a:t>3</a:t>
            </a:r>
            <a:r>
              <a:rPr lang="es-CO" sz="1600" dirty="0" smtClean="0">
                <a:solidFill>
                  <a:srgbClr val="002060"/>
                </a:solidFill>
                <a:latin typeface="Century Gothic" panose="020B0502020202020204" pitchFamily="34" charset="0"/>
              </a:rPr>
              <a:t>. </a:t>
            </a:r>
            <a:r>
              <a:rPr lang="es-CO" sz="1600" b="0" dirty="0" smtClean="0">
                <a:solidFill>
                  <a:srgbClr val="002060"/>
                </a:solidFill>
                <a:latin typeface="Century Gothic" panose="020B0502020202020204" pitchFamily="34" charset="0"/>
              </a:rPr>
              <a:t>Para asistir al entierro de sus compañeros, siempre que avisen con la debida oportunidad a LINCO S.A.S y a sus representantes y que en los dos últimos casos el número de los que se ausenten no sea tal, que perjudique el funcionamiento del establecimiento.</a:t>
            </a:r>
          </a:p>
          <a:p>
            <a:pPr marL="342900" lvl="1" indent="0" algn="just" fontAlgn="auto">
              <a:buFont typeface="Arial" panose="020B0604020202020204" pitchFamily="34" charset="0"/>
              <a:buNone/>
              <a:defRPr/>
            </a:pPr>
            <a:endParaRPr lang="es-CO" sz="1600" b="0" dirty="0" smtClean="0">
              <a:solidFill>
                <a:srgbClr val="002060"/>
              </a:solidFill>
              <a:latin typeface="Century Gothic" panose="020B0502020202020204" pitchFamily="34" charset="0"/>
            </a:endParaRPr>
          </a:p>
          <a:p>
            <a:pPr marL="342900" lvl="1" indent="0" algn="just" fontAlgn="auto">
              <a:buFont typeface="Arial" panose="020B0604020202020204" pitchFamily="34" charset="0"/>
              <a:buNone/>
              <a:defRPr/>
            </a:pPr>
            <a:endParaRPr lang="es-CO" sz="1600" b="0" dirty="0" smtClean="0"/>
          </a:p>
          <a:p>
            <a:pPr marL="342900" lvl="1" indent="0" algn="just" fontAlgn="auto">
              <a:buFont typeface="Arial" panose="020B0604020202020204" pitchFamily="34" charset="0"/>
              <a:buNone/>
              <a:defRPr/>
            </a:pPr>
            <a:r>
              <a:rPr lang="es-CO" sz="1600" b="0" dirty="0" smtClean="0"/>
              <a:t>	</a:t>
            </a:r>
          </a:p>
          <a:p>
            <a:pPr fontAlgn="auto">
              <a:defRPr/>
            </a:pPr>
            <a:endParaRPr lang="es-CO" sz="1600" b="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995" y="228600"/>
            <a:ext cx="1490868" cy="457200"/>
          </a:xfrm>
          <a:prstGeom prst="rect">
            <a:avLst/>
          </a:prstGeom>
        </p:spPr>
      </p:pic>
    </p:spTree>
    <p:extLst>
      <p:ext uri="{BB962C8B-B14F-4D97-AF65-F5344CB8AC3E}">
        <p14:creationId xmlns:p14="http://schemas.microsoft.com/office/powerpoint/2010/main" val="116366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txBox="1">
            <a:spLocks/>
          </p:cNvSpPr>
          <p:nvPr/>
        </p:nvSpPr>
        <p:spPr>
          <a:xfrm>
            <a:off x="256309" y="701318"/>
            <a:ext cx="8458200" cy="5257800"/>
          </a:xfrm>
          <a:prstGeom prst="rect">
            <a:avLst/>
          </a:prstGeom>
        </p:spPr>
        <p:txBody>
          <a:bodyPr>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fontAlgn="auto">
              <a:buNone/>
              <a:defRPr/>
            </a:pPr>
            <a:r>
              <a:rPr lang="es-CO" sz="5600" dirty="0" smtClean="0">
                <a:solidFill>
                  <a:srgbClr val="002060"/>
                </a:solidFill>
                <a:latin typeface="Century Gothic" panose="020B0502020202020204" pitchFamily="34" charset="0"/>
              </a:rPr>
              <a:t>La </a:t>
            </a:r>
            <a:r>
              <a:rPr lang="es-CO" sz="5600" dirty="0">
                <a:solidFill>
                  <a:srgbClr val="002060"/>
                </a:solidFill>
                <a:latin typeface="Century Gothic" panose="020B0502020202020204" pitchFamily="34" charset="0"/>
              </a:rPr>
              <a:t>concesión de los permisos antes dichos estará sujeta a las siguientes condiciones: </a:t>
            </a:r>
            <a:endParaRPr lang="es-CO" sz="5600" dirty="0"/>
          </a:p>
          <a:p>
            <a:pPr algn="just" fontAlgn="auto">
              <a:lnSpc>
                <a:spcPct val="120000"/>
              </a:lnSpc>
              <a:buFont typeface="Arial" panose="020B0604020202020204" pitchFamily="34" charset="0"/>
              <a:buChar char="•"/>
              <a:defRPr/>
            </a:pPr>
            <a:r>
              <a:rPr lang="es-CO" sz="5600" b="0" dirty="0" smtClean="0">
                <a:solidFill>
                  <a:srgbClr val="002060"/>
                </a:solidFill>
                <a:latin typeface="Century Gothic" panose="020B0502020202020204" pitchFamily="34" charset="0"/>
              </a:rPr>
              <a:t>En caso de grave calamidad doméstica la oportunidad del aviso puede ser posterior al hecho que la constituye o al tiempo de ocurrir esta, según lo permitan las circunstancias. </a:t>
            </a:r>
          </a:p>
          <a:p>
            <a:pPr marL="0" indent="0" algn="just" fontAlgn="auto">
              <a:lnSpc>
                <a:spcPct val="120000"/>
              </a:lnSpc>
              <a:buNone/>
              <a:defRPr/>
            </a:pPr>
            <a:r>
              <a:rPr lang="es-CO" sz="6400" b="1" u="sng" dirty="0" smtClean="0">
                <a:solidFill>
                  <a:schemeClr val="accent2"/>
                </a:solidFill>
                <a:latin typeface="Century Gothic" panose="020B0502020202020204" pitchFamily="34" charset="0"/>
              </a:rPr>
              <a:t>Entiéndase por calamidad doméstica: </a:t>
            </a:r>
          </a:p>
          <a:p>
            <a:pPr marL="0" indent="0" algn="just" fontAlgn="auto">
              <a:buFont typeface="Arial" panose="020B0604020202020204" pitchFamily="34" charset="0"/>
              <a:buNone/>
              <a:defRPr/>
            </a:pPr>
            <a:endParaRPr lang="es-CO" sz="3600" b="0" dirty="0" smtClean="0">
              <a:latin typeface="Century Gothic" panose="020B0502020202020204" pitchFamily="34" charset="0"/>
            </a:endParaRPr>
          </a:p>
          <a:p>
            <a:pPr marL="0" indent="0" algn="just" fontAlgn="auto">
              <a:buFont typeface="Arial" panose="020B0604020202020204" pitchFamily="34" charset="0"/>
              <a:buNone/>
              <a:defRPr/>
            </a:pPr>
            <a:endParaRPr lang="es-CO" sz="3600" b="0" dirty="0" smtClean="0">
              <a:latin typeface="Century Gothic" panose="020B0502020202020204" pitchFamily="34" charset="0"/>
            </a:endParaRPr>
          </a:p>
          <a:p>
            <a:pPr marL="0" indent="0" algn="just" fontAlgn="auto">
              <a:buFont typeface="Arial" panose="020B0604020202020204" pitchFamily="34" charset="0"/>
              <a:buNone/>
              <a:defRPr/>
            </a:pPr>
            <a:endParaRPr lang="es-CO" sz="3600" b="0" dirty="0" smtClean="0">
              <a:latin typeface="Century Gothic" panose="020B0502020202020204" pitchFamily="34" charset="0"/>
            </a:endParaRPr>
          </a:p>
          <a:p>
            <a:pPr marL="0" indent="0" algn="just" fontAlgn="auto">
              <a:buFont typeface="Arial" panose="020B0604020202020204" pitchFamily="34" charset="0"/>
              <a:buNone/>
              <a:defRPr/>
            </a:pPr>
            <a:endParaRPr lang="es-CO" sz="3600" b="0" dirty="0" smtClean="0">
              <a:latin typeface="Century Gothic" panose="020B0502020202020204" pitchFamily="34" charset="0"/>
            </a:endParaRPr>
          </a:p>
          <a:p>
            <a:pPr marL="0" indent="0" algn="just" fontAlgn="auto">
              <a:buFont typeface="Arial" panose="020B0604020202020204" pitchFamily="34" charset="0"/>
              <a:buNone/>
              <a:defRPr/>
            </a:pPr>
            <a:endParaRPr lang="es-CO" sz="3600" b="0" dirty="0" smtClean="0">
              <a:latin typeface="Century Gothic" panose="020B0502020202020204" pitchFamily="34" charset="0"/>
            </a:endParaRPr>
          </a:p>
          <a:p>
            <a:pPr marL="0" indent="0" algn="just" fontAlgn="auto">
              <a:buFont typeface="Arial" panose="020B0604020202020204" pitchFamily="34" charset="0"/>
              <a:buNone/>
              <a:defRPr/>
            </a:pPr>
            <a:endParaRPr lang="es-CO" sz="3600" b="0" dirty="0">
              <a:latin typeface="Century Gothic" panose="020B0502020202020204" pitchFamily="34" charset="0"/>
            </a:endParaRPr>
          </a:p>
          <a:p>
            <a:pPr marL="0" indent="0" algn="just" fontAlgn="auto">
              <a:buFont typeface="Arial" panose="020B0604020202020204" pitchFamily="34" charset="0"/>
              <a:buNone/>
              <a:defRPr/>
            </a:pPr>
            <a:endParaRPr lang="es-CO" sz="3600" b="0" dirty="0" smtClean="0">
              <a:latin typeface="Century Gothic" panose="020B0502020202020204" pitchFamily="34" charset="0"/>
            </a:endParaRPr>
          </a:p>
          <a:p>
            <a:pPr algn="just" fontAlgn="ctr">
              <a:lnSpc>
                <a:spcPct val="120000"/>
              </a:lnSpc>
              <a:buFont typeface="Arial" panose="020B0604020202020204" pitchFamily="34" charset="0"/>
              <a:buChar char="•"/>
              <a:defRPr/>
            </a:pPr>
            <a:r>
              <a:rPr lang="es-CO" sz="5600" b="0" dirty="0" smtClean="0">
                <a:solidFill>
                  <a:srgbClr val="002060"/>
                </a:solidFill>
                <a:latin typeface="Century Gothic" panose="020B0502020202020204" pitchFamily="34" charset="0"/>
              </a:rPr>
              <a:t>En caso de entierro de compañeros de trabajo, el aviso puede ser hasta con un día de anticipación y el permiso se le concederá hasta el 10% de los trabajadores. </a:t>
            </a:r>
          </a:p>
          <a:p>
            <a:pPr algn="just" fontAlgn="auto">
              <a:lnSpc>
                <a:spcPct val="120000"/>
              </a:lnSpc>
              <a:buFont typeface="Arial" panose="020B0604020202020204" pitchFamily="34" charset="0"/>
              <a:buChar char="•"/>
              <a:defRPr/>
            </a:pPr>
            <a:r>
              <a:rPr lang="es-CO" sz="5600" b="0" dirty="0" smtClean="0">
                <a:solidFill>
                  <a:srgbClr val="002060"/>
                </a:solidFill>
                <a:latin typeface="Century Gothic" panose="020B0502020202020204" pitchFamily="34" charset="0"/>
              </a:rPr>
              <a:t>En los demás casos (</a:t>
            </a:r>
            <a:r>
              <a:rPr lang="es-CO" sz="5600" dirty="0" smtClean="0">
                <a:solidFill>
                  <a:srgbClr val="002060"/>
                </a:solidFill>
                <a:latin typeface="Century Gothic" panose="020B0502020202020204" pitchFamily="34" charset="0"/>
              </a:rPr>
              <a:t>Sufragio, desempeño de cargos transitorios de forzosa aceptación</a:t>
            </a:r>
            <a:r>
              <a:rPr lang="es-CO" sz="5600" b="0" dirty="0" smtClean="0">
                <a:solidFill>
                  <a:srgbClr val="002060"/>
                </a:solidFill>
                <a:latin typeface="Century Gothic" panose="020B0502020202020204" pitchFamily="34" charset="0"/>
              </a:rPr>
              <a:t>) el aviso se dará con la anticipación que las circunstancias lo permitan. Salvo convención en contrario y a excepción del caso de concurrencia al servicio médico correspondiente. </a:t>
            </a:r>
          </a:p>
          <a:p>
            <a:pPr algn="just" fontAlgn="auto">
              <a:lnSpc>
                <a:spcPct val="120000"/>
              </a:lnSpc>
              <a:buFont typeface="Arial" panose="020B0604020202020204" pitchFamily="34" charset="0"/>
              <a:buChar char="•"/>
              <a:defRPr/>
            </a:pPr>
            <a:r>
              <a:rPr lang="es-CO" sz="5600" b="0" dirty="0" smtClean="0">
                <a:solidFill>
                  <a:srgbClr val="002060"/>
                </a:solidFill>
                <a:latin typeface="Century Gothic" panose="020B0502020202020204" pitchFamily="34" charset="0"/>
              </a:rPr>
              <a:t>Sin embargo la Dirección Administrativa y Financiera tendrá la potestad en cada situación particular y con un sentido justo y razonable con las circunstancias del hecho para fijar el número de días adicionales a los aquí ya establecidos como permisos remunerados. </a:t>
            </a:r>
            <a:r>
              <a:rPr lang="es-CO" sz="6400" b="0" dirty="0" smtClean="0">
                <a:solidFill>
                  <a:srgbClr val="002060"/>
                </a:solidFill>
                <a:latin typeface="Century Gothic" panose="020B0502020202020204" pitchFamily="34" charset="0"/>
              </a:rPr>
              <a:t>	</a:t>
            </a:r>
          </a:p>
        </p:txBody>
      </p:sp>
      <p:pic>
        <p:nvPicPr>
          <p:cNvPr id="3" name="Imagen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700170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3275" y="210254"/>
            <a:ext cx="1533525" cy="470282"/>
          </a:xfrm>
          <a:prstGeom prst="rect">
            <a:avLst/>
          </a:prstGeom>
        </p:spPr>
      </p:pic>
    </p:spTree>
    <p:extLst>
      <p:ext uri="{BB962C8B-B14F-4D97-AF65-F5344CB8AC3E}">
        <p14:creationId xmlns:p14="http://schemas.microsoft.com/office/powerpoint/2010/main" val="368312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323850" y="762000"/>
            <a:ext cx="7664450" cy="74453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defRPr/>
            </a:pPr>
            <a:r>
              <a:rPr lang="es-CO" b="1" dirty="0" smtClean="0">
                <a:solidFill>
                  <a:schemeClr val="accent2"/>
                </a:solidFill>
              </a:rPr>
              <a:t>Prohibiciones a los trabajadores</a:t>
            </a:r>
            <a:endParaRPr lang="es-CO" b="0" dirty="0">
              <a:solidFill>
                <a:schemeClr val="accent2">
                  <a:lumMod val="75000"/>
                </a:schemeClr>
              </a:solidFill>
            </a:endParaRPr>
          </a:p>
        </p:txBody>
      </p:sp>
      <p:sp>
        <p:nvSpPr>
          <p:cNvPr id="3" name="Marcador de contenido 2"/>
          <p:cNvSpPr txBox="1">
            <a:spLocks/>
          </p:cNvSpPr>
          <p:nvPr/>
        </p:nvSpPr>
        <p:spPr>
          <a:xfrm>
            <a:off x="323850" y="1389063"/>
            <a:ext cx="8362950" cy="4706937"/>
          </a:xfrm>
          <a:prstGeom prst="rect">
            <a:avLst/>
          </a:prstGeom>
        </p:spPr>
        <p:txBody>
          <a:bodyPr>
            <a:normAutofit fontScale="4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defRPr/>
            </a:pPr>
            <a:endParaRPr lang="es-CO" b="0" dirty="0" smtClean="0">
              <a:solidFill>
                <a:schemeClr val="accent5">
                  <a:lumMod val="50000"/>
                </a:schemeClr>
              </a:solidFill>
            </a:endParaRPr>
          </a:p>
          <a:p>
            <a:pPr algn="just" fontAlgn="auto">
              <a:lnSpc>
                <a:spcPct val="120000"/>
              </a:lnSpc>
              <a:buFont typeface="Arial" panose="020B0604020202020204" pitchFamily="34" charset="0"/>
              <a:buChar char="•"/>
              <a:defRPr/>
            </a:pPr>
            <a:r>
              <a:rPr lang="es-CO" sz="2900" b="0" dirty="0" smtClean="0">
                <a:solidFill>
                  <a:srgbClr val="002060"/>
                </a:solidFill>
                <a:latin typeface="Century Gothic" panose="020B0502020202020204" pitchFamily="34" charset="0"/>
              </a:rPr>
              <a:t> Sustraer de las instalaciones de LINCO S.A.S, los útiles de trabajo, las materias primas o productos elaborados sin permiso de la empresa. </a:t>
            </a:r>
          </a:p>
          <a:p>
            <a:pPr algn="just" fontAlgn="auto">
              <a:lnSpc>
                <a:spcPct val="120000"/>
              </a:lnSpc>
              <a:buFont typeface="Arial" panose="020B0604020202020204" pitchFamily="34" charset="0"/>
              <a:buChar char="•"/>
              <a:defRPr/>
            </a:pPr>
            <a:r>
              <a:rPr lang="es-CO" sz="2900" b="0" dirty="0" smtClean="0">
                <a:solidFill>
                  <a:srgbClr val="002060"/>
                </a:solidFill>
                <a:latin typeface="Century Gothic" panose="020B0502020202020204" pitchFamily="34" charset="0"/>
              </a:rPr>
              <a:t> Presentarse al trabajo en estado de embriaguez o bajo la influencia de narcóticos o de drogas enervantes. </a:t>
            </a:r>
          </a:p>
          <a:p>
            <a:pPr algn="just" fontAlgn="auto">
              <a:lnSpc>
                <a:spcPct val="120000"/>
              </a:lnSpc>
              <a:buFont typeface="Arial" panose="020B0604020202020204" pitchFamily="34" charset="0"/>
              <a:buChar char="•"/>
              <a:defRPr/>
            </a:pPr>
            <a:r>
              <a:rPr lang="es-CO" sz="2900" b="0" dirty="0" smtClean="0">
                <a:solidFill>
                  <a:srgbClr val="002060"/>
                </a:solidFill>
                <a:latin typeface="Century Gothic" panose="020B0502020202020204" pitchFamily="34" charset="0"/>
              </a:rPr>
              <a:t> Conservar armas de cualquier clase en el sitio de trabajo a excepción de las que con autorización legal puedan llevar los celadores. </a:t>
            </a:r>
          </a:p>
          <a:p>
            <a:pPr algn="just" fontAlgn="auto">
              <a:lnSpc>
                <a:spcPct val="120000"/>
              </a:lnSpc>
              <a:buFont typeface="Arial" panose="020B0604020202020204" pitchFamily="34" charset="0"/>
              <a:buChar char="•"/>
              <a:defRPr/>
            </a:pPr>
            <a:r>
              <a:rPr lang="es-CO" sz="2900" b="0" dirty="0" smtClean="0">
                <a:solidFill>
                  <a:srgbClr val="002060"/>
                </a:solidFill>
                <a:latin typeface="Century Gothic" panose="020B0502020202020204" pitchFamily="34" charset="0"/>
              </a:rPr>
              <a:t> Faltar al trabajo sin justa causa de impedimento o sin permiso de LINCO S.A.S, excepto de los casos de huelga, en los cuales deben abandonar el lugar de trabajo. </a:t>
            </a:r>
          </a:p>
          <a:p>
            <a:pPr algn="just" fontAlgn="auto">
              <a:lnSpc>
                <a:spcPct val="120000"/>
              </a:lnSpc>
              <a:buFont typeface="Arial" panose="020B0604020202020204" pitchFamily="34" charset="0"/>
              <a:buChar char="•"/>
              <a:defRPr/>
            </a:pPr>
            <a:r>
              <a:rPr lang="es-CO" sz="2900" b="0" dirty="0" smtClean="0">
                <a:solidFill>
                  <a:srgbClr val="002060"/>
                </a:solidFill>
                <a:latin typeface="Century Gothic" panose="020B0502020202020204" pitchFamily="34" charset="0"/>
              </a:rPr>
              <a:t> Disminuir intencionalmente el ritmo de ejecución del trabajo, suspender labores, promover suspensiones intempestivas del trabajo, excitar a su declaración o mantenimiento, sea que se participe o no en ellas. </a:t>
            </a:r>
          </a:p>
          <a:p>
            <a:pPr algn="just" fontAlgn="auto">
              <a:lnSpc>
                <a:spcPct val="120000"/>
              </a:lnSpc>
              <a:buFont typeface="Arial" panose="020B0604020202020204" pitchFamily="34" charset="0"/>
              <a:buChar char="•"/>
              <a:defRPr/>
            </a:pPr>
            <a:r>
              <a:rPr lang="es-CO" sz="2900" b="0" dirty="0" smtClean="0">
                <a:solidFill>
                  <a:srgbClr val="002060"/>
                </a:solidFill>
                <a:latin typeface="Century Gothic" panose="020B0502020202020204" pitchFamily="34" charset="0"/>
              </a:rPr>
              <a:t> Hacer colectas, rifas, suscripciones o cualquier otra clase de actividades similares en los lugares de trabajo. </a:t>
            </a:r>
          </a:p>
          <a:p>
            <a:pPr algn="just" fontAlgn="auto">
              <a:lnSpc>
                <a:spcPct val="120000"/>
              </a:lnSpc>
              <a:buFont typeface="Arial" panose="020B0604020202020204" pitchFamily="34" charset="0"/>
              <a:buChar char="•"/>
              <a:defRPr/>
            </a:pPr>
            <a:r>
              <a:rPr lang="es-CO" sz="2900" b="0" dirty="0" smtClean="0">
                <a:solidFill>
                  <a:srgbClr val="002060"/>
                </a:solidFill>
                <a:latin typeface="Century Gothic" panose="020B0502020202020204" pitchFamily="34" charset="0"/>
              </a:rPr>
              <a:t> Usar los útiles o herramientas suministradas por LINCO S.A.S, en objetos distintos del trabajo contratado (Artículo 60 CST). </a:t>
            </a:r>
          </a:p>
          <a:p>
            <a:pPr fontAlgn="auto">
              <a:defRPr/>
            </a:pPr>
            <a:endParaRPr lang="es-CO" b="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5357" y="166685"/>
            <a:ext cx="1558175" cy="477841"/>
          </a:xfrm>
          <a:prstGeom prst="rect">
            <a:avLst/>
          </a:prstGeom>
        </p:spPr>
      </p:pic>
    </p:spTree>
    <p:extLst>
      <p:ext uri="{BB962C8B-B14F-4D97-AF65-F5344CB8AC3E}">
        <p14:creationId xmlns:p14="http://schemas.microsoft.com/office/powerpoint/2010/main" val="329518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190500" y="685800"/>
            <a:ext cx="8763000" cy="685800"/>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fontAlgn="auto">
              <a:spcAft>
                <a:spcPts val="0"/>
              </a:spcAft>
            </a:pPr>
            <a:r>
              <a:rPr lang="es-CO" altLang="es-CO" sz="4400" b="1" dirty="0" smtClean="0">
                <a:solidFill>
                  <a:schemeClr val="accent2"/>
                </a:solidFill>
              </a:rPr>
              <a:t>Escala de faltas y Sanciones Disciplinarias</a:t>
            </a:r>
            <a:endParaRPr lang="es-CO" altLang="es-CO" sz="4400" b="0" dirty="0" smtClean="0"/>
          </a:p>
        </p:txBody>
      </p:sp>
      <p:sp>
        <p:nvSpPr>
          <p:cNvPr id="3" name="Marcador de contenido 2"/>
          <p:cNvSpPr txBox="1">
            <a:spLocks/>
          </p:cNvSpPr>
          <p:nvPr/>
        </p:nvSpPr>
        <p:spPr>
          <a:xfrm>
            <a:off x="404812" y="1526663"/>
            <a:ext cx="8334375" cy="44931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fontAlgn="auto">
              <a:lnSpc>
                <a:spcPct val="120000"/>
              </a:lnSpc>
              <a:defRPr/>
            </a:pPr>
            <a:r>
              <a:rPr lang="es-CO" sz="1400" dirty="0" smtClean="0">
                <a:solidFill>
                  <a:srgbClr val="002060"/>
                </a:solidFill>
                <a:latin typeface="Century Gothic" panose="020B0502020202020204" pitchFamily="34" charset="0"/>
              </a:rPr>
              <a:t>Artículo 59 </a:t>
            </a:r>
            <a:r>
              <a:rPr lang="es-CO" sz="1400" b="0" dirty="0" smtClean="0">
                <a:solidFill>
                  <a:srgbClr val="002060"/>
                </a:solidFill>
                <a:latin typeface="Century Gothic" panose="020B0502020202020204" pitchFamily="34" charset="0"/>
              </a:rPr>
              <a:t>- Se establecen las siguientes clases de faltas y sanciones disciplinarias las cuales fueron concertadas entre los trabajadores y LINCO S.A.S (Sentencia C-934 de 2004) así: </a:t>
            </a:r>
            <a:endParaRPr lang="es-CO" sz="1400" b="1" dirty="0" smtClean="0">
              <a:solidFill>
                <a:srgbClr val="C00000"/>
              </a:solidFill>
              <a:latin typeface="Century Gothic" panose="020B0502020202020204" pitchFamily="34" charset="0"/>
            </a:endParaRPr>
          </a:p>
          <a:p>
            <a:pPr marL="0" indent="0" fontAlgn="auto">
              <a:buFont typeface="Arial" panose="020B0604020202020204" pitchFamily="34" charset="0"/>
              <a:buNone/>
              <a:defRPr/>
            </a:pPr>
            <a:r>
              <a:rPr lang="es-CO" sz="1400" b="1" dirty="0" smtClean="0">
                <a:solidFill>
                  <a:srgbClr val="C00000"/>
                </a:solidFill>
                <a:latin typeface="Century Gothic" panose="020B0502020202020204" pitchFamily="34" charset="0"/>
              </a:rPr>
              <a:t>FALTAS LEVES: </a:t>
            </a:r>
          </a:p>
          <a:p>
            <a:pPr algn="just" fontAlgn="auto">
              <a:lnSpc>
                <a:spcPct val="120000"/>
              </a:lnSpc>
              <a:buFont typeface="Arial" panose="020B0604020202020204" pitchFamily="34" charset="0"/>
              <a:buChar char="•"/>
              <a:defRPr/>
            </a:pPr>
            <a:r>
              <a:rPr lang="es-CO" sz="1400" b="0" dirty="0" smtClean="0">
                <a:solidFill>
                  <a:srgbClr val="002060"/>
                </a:solidFill>
                <a:latin typeface="Century Gothic" panose="020B0502020202020204" pitchFamily="34" charset="0"/>
              </a:rPr>
              <a:t> El retardo hasta de 10 minutos en la hora de entrada sin excusa suficiente cuando no cause perjuicio de consideración a la empresa implica: por la </a:t>
            </a:r>
            <a:r>
              <a:rPr lang="es-CO" sz="1400" dirty="0" smtClean="0">
                <a:solidFill>
                  <a:srgbClr val="002060"/>
                </a:solidFill>
                <a:latin typeface="Century Gothic" panose="020B0502020202020204" pitchFamily="34" charset="0"/>
              </a:rPr>
              <a:t>primera y segunda vez </a:t>
            </a:r>
            <a:r>
              <a:rPr lang="es-CO" sz="1400" b="0" dirty="0" smtClean="0">
                <a:solidFill>
                  <a:srgbClr val="002060"/>
                </a:solidFill>
                <a:latin typeface="Century Gothic" panose="020B0502020202020204" pitchFamily="34" charset="0"/>
              </a:rPr>
              <a:t>registro de caras tristes en las novedades de desempeño; por </a:t>
            </a:r>
            <a:r>
              <a:rPr lang="es-CO" sz="1400" dirty="0" smtClean="0">
                <a:solidFill>
                  <a:srgbClr val="002060"/>
                </a:solidFill>
                <a:latin typeface="Century Gothic" panose="020B0502020202020204" pitchFamily="34" charset="0"/>
              </a:rPr>
              <a:t>tercera vez</a:t>
            </a:r>
            <a:r>
              <a:rPr lang="es-CO" sz="1400" b="0" dirty="0" smtClean="0">
                <a:solidFill>
                  <a:srgbClr val="002060"/>
                </a:solidFill>
                <a:latin typeface="Century Gothic" panose="020B0502020202020204" pitchFamily="34" charset="0"/>
              </a:rPr>
              <a:t>, registro de caras tristes en las novedades de desempeño y llamado de atención y por </a:t>
            </a:r>
            <a:r>
              <a:rPr lang="es-CO" sz="1400" dirty="0" smtClean="0">
                <a:solidFill>
                  <a:srgbClr val="002060"/>
                </a:solidFill>
                <a:latin typeface="Century Gothic" panose="020B0502020202020204" pitchFamily="34" charset="0"/>
              </a:rPr>
              <a:t>cuarta vez</a:t>
            </a:r>
            <a:r>
              <a:rPr lang="es-CO" sz="1400" b="0" dirty="0" smtClean="0">
                <a:solidFill>
                  <a:srgbClr val="002060"/>
                </a:solidFill>
                <a:latin typeface="Century Gothic" panose="020B0502020202020204" pitchFamily="34" charset="0"/>
              </a:rPr>
              <a:t>, suspensión hasta por 3 días. </a:t>
            </a:r>
          </a:p>
          <a:p>
            <a:pPr algn="just" fontAlgn="auto">
              <a:lnSpc>
                <a:spcPct val="120000"/>
              </a:lnSpc>
              <a:buFont typeface="Arial" panose="020B0604020202020204" pitchFamily="34" charset="0"/>
              <a:buChar char="•"/>
              <a:defRPr/>
            </a:pPr>
            <a:r>
              <a:rPr lang="es-CO" sz="1400" b="0" dirty="0" smtClean="0">
                <a:solidFill>
                  <a:srgbClr val="002060"/>
                </a:solidFill>
                <a:latin typeface="Century Gothic" panose="020B0502020202020204" pitchFamily="34" charset="0"/>
              </a:rPr>
              <a:t> La falta en el trabajo en la mañana, en la tarde o en el turno correspondiente, sin excusa suficiente cuando no cause perjuicio de consideración a la empresa, implica por </a:t>
            </a:r>
            <a:r>
              <a:rPr lang="es-CO" sz="1400" dirty="0" smtClean="0">
                <a:solidFill>
                  <a:srgbClr val="002060"/>
                </a:solidFill>
                <a:latin typeface="Century Gothic" panose="020B0502020202020204" pitchFamily="34" charset="0"/>
              </a:rPr>
              <a:t>primera vez </a:t>
            </a:r>
            <a:r>
              <a:rPr lang="es-CO" sz="1400" b="0" dirty="0" smtClean="0">
                <a:solidFill>
                  <a:srgbClr val="002060"/>
                </a:solidFill>
                <a:latin typeface="Century Gothic" panose="020B0502020202020204" pitchFamily="34" charset="0"/>
              </a:rPr>
              <a:t>suspensión en el trabajo hasta por 3 días y por </a:t>
            </a:r>
            <a:r>
              <a:rPr lang="es-CO" sz="1400" dirty="0" smtClean="0">
                <a:solidFill>
                  <a:srgbClr val="002060"/>
                </a:solidFill>
                <a:latin typeface="Century Gothic" panose="020B0502020202020204" pitchFamily="34" charset="0"/>
              </a:rPr>
              <a:t>segunda vez </a:t>
            </a:r>
            <a:r>
              <a:rPr lang="es-CO" sz="1400" b="0" dirty="0" smtClean="0">
                <a:solidFill>
                  <a:srgbClr val="002060"/>
                </a:solidFill>
                <a:latin typeface="Century Gothic" panose="020B0502020202020204" pitchFamily="34" charset="0"/>
              </a:rPr>
              <a:t>suspensión hasta por 8 días. </a:t>
            </a:r>
          </a:p>
          <a:p>
            <a:pPr algn="just" fontAlgn="auto">
              <a:lnSpc>
                <a:spcPct val="120000"/>
              </a:lnSpc>
              <a:buFont typeface="Arial" panose="020B0604020202020204" pitchFamily="34" charset="0"/>
              <a:buChar char="•"/>
              <a:defRPr/>
            </a:pPr>
            <a:r>
              <a:rPr lang="es-CO" sz="1400" b="0" dirty="0" smtClean="0">
                <a:solidFill>
                  <a:srgbClr val="002060"/>
                </a:solidFill>
                <a:latin typeface="Century Gothic" panose="020B0502020202020204" pitchFamily="34" charset="0"/>
              </a:rPr>
              <a:t> La violación leve por parte del trabajador de las obligaciones contractuales o reglamentarias implica: por </a:t>
            </a:r>
            <a:r>
              <a:rPr lang="es-CO" sz="1400" dirty="0" smtClean="0">
                <a:solidFill>
                  <a:srgbClr val="002060"/>
                </a:solidFill>
                <a:latin typeface="Century Gothic" panose="020B0502020202020204" pitchFamily="34" charset="0"/>
              </a:rPr>
              <a:t>primera vez</a:t>
            </a:r>
            <a:r>
              <a:rPr lang="es-CO" sz="1400" b="0" dirty="0" smtClean="0">
                <a:solidFill>
                  <a:srgbClr val="002060"/>
                </a:solidFill>
                <a:latin typeface="Century Gothic" panose="020B0502020202020204" pitchFamily="34" charset="0"/>
              </a:rPr>
              <a:t>, reporte de caras tristes en las novedades de desempeño; en caso de reincidencia, suspensión hasta por 8 días y por la </a:t>
            </a:r>
            <a:r>
              <a:rPr lang="es-CO" sz="1400" dirty="0" smtClean="0">
                <a:solidFill>
                  <a:srgbClr val="002060"/>
                </a:solidFill>
                <a:latin typeface="Century Gothic" panose="020B0502020202020204" pitchFamily="34" charset="0"/>
              </a:rPr>
              <a:t>tercera vez, </a:t>
            </a:r>
            <a:r>
              <a:rPr lang="es-CO" sz="1400" b="0" dirty="0" smtClean="0">
                <a:solidFill>
                  <a:srgbClr val="002060"/>
                </a:solidFill>
                <a:latin typeface="Century Gothic" panose="020B0502020202020204" pitchFamily="34" charset="0"/>
              </a:rPr>
              <a:t>suspensión hasta por un mes. </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7600" y="173893"/>
            <a:ext cx="1213139" cy="372030"/>
          </a:xfrm>
          <a:prstGeom prst="rect">
            <a:avLst/>
          </a:prstGeom>
        </p:spPr>
      </p:pic>
    </p:spTree>
    <p:extLst>
      <p:ext uri="{BB962C8B-B14F-4D97-AF65-F5344CB8AC3E}">
        <p14:creationId xmlns:p14="http://schemas.microsoft.com/office/powerpoint/2010/main" val="1019290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571500" y="1676400"/>
            <a:ext cx="8039102" cy="3429000"/>
          </a:xfrm>
          <a:prstGeom prst="rect">
            <a:avLst/>
          </a:prstGeom>
        </p:spPr>
        <p:txBody>
          <a:bodyPr>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285750" indent="-285750" fontAlgn="auto">
              <a:lnSpc>
                <a:spcPct val="100000"/>
              </a:lnSpc>
              <a:spcBef>
                <a:spcPct val="20000"/>
              </a:spcBef>
              <a:spcAft>
                <a:spcPts val="0"/>
              </a:spcAft>
              <a:buFont typeface="Arial" panose="020B0604020202020204" pitchFamily="34" charset="0"/>
              <a:buChar char="•"/>
              <a:defRPr/>
            </a:pPr>
            <a:r>
              <a:rPr lang="es-CO" altLang="es-CO" sz="2000" b="0" dirty="0" smtClean="0">
                <a:solidFill>
                  <a:srgbClr val="002060"/>
                </a:solidFill>
                <a:latin typeface="Century Gothic" panose="020B0502020202020204" pitchFamily="34" charset="0"/>
              </a:rPr>
              <a:t>E</a:t>
            </a:r>
            <a:r>
              <a:rPr lang="es-CO" sz="2000" b="0" dirty="0" smtClean="0">
                <a:solidFill>
                  <a:srgbClr val="002060"/>
                </a:solidFill>
                <a:latin typeface="Century Gothic" panose="020B0502020202020204" pitchFamily="34" charset="0"/>
              </a:rPr>
              <a:t>l retardo </a:t>
            </a:r>
            <a:r>
              <a:rPr lang="es-CO" sz="2000" b="0" dirty="0" smtClean="0">
                <a:solidFill>
                  <a:srgbClr val="002060"/>
                </a:solidFill>
                <a:latin typeface="Century Gothic" panose="020B0502020202020204" pitchFamily="34" charset="0"/>
                <a:ea typeface="+mn-ea"/>
                <a:cs typeface="+mn-cs"/>
              </a:rPr>
              <a:t>hasta de 10 minutos en la hora de entrada al trabajo sin excusa suficiente por </a:t>
            </a:r>
            <a:r>
              <a:rPr lang="es-CO" sz="2000" dirty="0" smtClean="0">
                <a:solidFill>
                  <a:srgbClr val="002060"/>
                </a:solidFill>
                <a:latin typeface="Century Gothic" panose="020B0502020202020204" pitchFamily="34" charset="0"/>
                <a:ea typeface="+mn-ea"/>
                <a:cs typeface="+mn-cs"/>
              </a:rPr>
              <a:t>quinta vez </a:t>
            </a:r>
            <a:r>
              <a:rPr lang="es-CO" sz="2000" b="0" dirty="0" smtClean="0">
                <a:solidFill>
                  <a:srgbClr val="002060"/>
                </a:solidFill>
                <a:latin typeface="Century Gothic" panose="020B0502020202020204" pitchFamily="34" charset="0"/>
                <a:ea typeface="+mn-ea"/>
                <a:cs typeface="+mn-cs"/>
              </a:rPr>
              <a:t>implica suspensión en el trabajo hasta por 8 días. </a:t>
            </a:r>
            <a:br>
              <a:rPr lang="es-CO" sz="2000" b="0" dirty="0" smtClean="0">
                <a:solidFill>
                  <a:srgbClr val="002060"/>
                </a:solidFill>
                <a:latin typeface="Century Gothic" panose="020B0502020202020204" pitchFamily="34" charset="0"/>
                <a:ea typeface="+mn-ea"/>
                <a:cs typeface="+mn-cs"/>
              </a:rPr>
            </a:br>
            <a:endParaRPr lang="es-CO" sz="2000" b="0" dirty="0" smtClean="0">
              <a:solidFill>
                <a:srgbClr val="002060"/>
              </a:solidFill>
              <a:latin typeface="Century Gothic" panose="020B0502020202020204" pitchFamily="34" charset="0"/>
              <a:ea typeface="+mn-ea"/>
              <a:cs typeface="+mn-cs"/>
            </a:endParaRPr>
          </a:p>
          <a:p>
            <a:pPr marL="342900" indent="-342900" fontAlgn="auto">
              <a:lnSpc>
                <a:spcPct val="100000"/>
              </a:lnSpc>
              <a:spcBef>
                <a:spcPct val="20000"/>
              </a:spcBef>
              <a:spcAft>
                <a:spcPts val="0"/>
              </a:spcAft>
              <a:buFont typeface="Arial" panose="020B0604020202020204" pitchFamily="34" charset="0"/>
              <a:buChar char="•"/>
              <a:defRPr/>
            </a:pPr>
            <a:r>
              <a:rPr lang="es-CO" altLang="es-CO" sz="2000" b="0" dirty="0">
                <a:solidFill>
                  <a:srgbClr val="002060"/>
                </a:solidFill>
                <a:latin typeface="Century Gothic" panose="020B0502020202020204" pitchFamily="34" charset="0"/>
              </a:rPr>
              <a:t>La falta total del trabajador en la mañana o en el turno correspondiente sin excusa suficiente, por </a:t>
            </a:r>
            <a:r>
              <a:rPr lang="es-CO" altLang="es-CO" sz="2000" dirty="0">
                <a:solidFill>
                  <a:srgbClr val="002060"/>
                </a:solidFill>
                <a:latin typeface="Century Gothic" panose="020B0502020202020204" pitchFamily="34" charset="0"/>
              </a:rPr>
              <a:t>tercera vez, </a:t>
            </a:r>
            <a:r>
              <a:rPr lang="es-CO" altLang="es-CO" sz="2000" b="0" dirty="0">
                <a:solidFill>
                  <a:srgbClr val="002060"/>
                </a:solidFill>
                <a:latin typeface="Century Gothic" panose="020B0502020202020204" pitchFamily="34" charset="0"/>
              </a:rPr>
              <a:t>implica suspensión hasta por 15 </a:t>
            </a:r>
            <a:r>
              <a:rPr lang="es-CO" altLang="es-CO" sz="2000" b="0" dirty="0" smtClean="0">
                <a:solidFill>
                  <a:srgbClr val="002060"/>
                </a:solidFill>
                <a:latin typeface="Century Gothic" panose="020B0502020202020204" pitchFamily="34" charset="0"/>
              </a:rPr>
              <a:t>días</a:t>
            </a:r>
          </a:p>
          <a:p>
            <a:pPr fontAlgn="auto">
              <a:lnSpc>
                <a:spcPct val="100000"/>
              </a:lnSpc>
              <a:spcBef>
                <a:spcPct val="20000"/>
              </a:spcBef>
              <a:spcAft>
                <a:spcPts val="0"/>
              </a:spcAft>
              <a:defRPr/>
            </a:pPr>
            <a:endParaRPr lang="es-CO" sz="2000" b="0" dirty="0" smtClean="0">
              <a:solidFill>
                <a:srgbClr val="002060"/>
              </a:solidFill>
              <a:latin typeface="Century Gothic" panose="020B0502020202020204" pitchFamily="34" charset="0"/>
              <a:ea typeface="+mn-ea"/>
              <a:cs typeface="+mn-cs"/>
            </a:endParaRPr>
          </a:p>
          <a:p>
            <a:pPr marL="342900" indent="-342900" fontAlgn="auto">
              <a:lnSpc>
                <a:spcPct val="100000"/>
              </a:lnSpc>
              <a:spcBef>
                <a:spcPct val="20000"/>
              </a:spcBef>
              <a:spcAft>
                <a:spcPts val="0"/>
              </a:spcAft>
              <a:buFont typeface="Arial" panose="020B0604020202020204" pitchFamily="34" charset="0"/>
              <a:buChar char="•"/>
              <a:defRPr/>
            </a:pPr>
            <a:r>
              <a:rPr lang="es-CO" altLang="es-CO" sz="2000" b="0" dirty="0">
                <a:solidFill>
                  <a:srgbClr val="002060"/>
                </a:solidFill>
                <a:latin typeface="Century Gothic" panose="020B0502020202020204" pitchFamily="34" charset="0"/>
              </a:rPr>
              <a:t>La violación grave por parte del trabajador de las obligaciones legales, contractuales o reglamentarias implica por la </a:t>
            </a:r>
            <a:r>
              <a:rPr lang="es-CO" altLang="es-CO" sz="2000" dirty="0">
                <a:solidFill>
                  <a:srgbClr val="002060"/>
                </a:solidFill>
                <a:latin typeface="Century Gothic" panose="020B0502020202020204" pitchFamily="34" charset="0"/>
              </a:rPr>
              <a:t>primera vez </a:t>
            </a:r>
            <a:r>
              <a:rPr lang="es-CO" altLang="es-CO" sz="2000" b="0" dirty="0">
                <a:solidFill>
                  <a:srgbClr val="002060"/>
                </a:solidFill>
                <a:latin typeface="Century Gothic" panose="020B0502020202020204" pitchFamily="34" charset="0"/>
              </a:rPr>
              <a:t>suspensión hasta por 2</a:t>
            </a:r>
            <a:r>
              <a:rPr lang="es-CO" altLang="es-CO" sz="2000" b="0" dirty="0" smtClean="0">
                <a:solidFill>
                  <a:srgbClr val="002060"/>
                </a:solidFill>
                <a:latin typeface="Century Gothic" panose="020B0502020202020204" pitchFamily="34" charset="0"/>
              </a:rPr>
              <a:t> </a:t>
            </a:r>
            <a:r>
              <a:rPr lang="es-CO" altLang="es-CO" sz="2000" b="0" dirty="0">
                <a:solidFill>
                  <a:srgbClr val="002060"/>
                </a:solidFill>
                <a:latin typeface="Century Gothic" panose="020B0502020202020204" pitchFamily="34" charset="0"/>
              </a:rPr>
              <a:t>meses y la </a:t>
            </a:r>
            <a:r>
              <a:rPr lang="es-CO" altLang="es-CO" sz="2000" dirty="0">
                <a:solidFill>
                  <a:srgbClr val="002060"/>
                </a:solidFill>
                <a:latin typeface="Century Gothic" panose="020B0502020202020204" pitchFamily="34" charset="0"/>
              </a:rPr>
              <a:t>segunda vez </a:t>
            </a:r>
            <a:r>
              <a:rPr lang="es-CO" altLang="es-CO" sz="2000" b="0" dirty="0">
                <a:solidFill>
                  <a:srgbClr val="002060"/>
                </a:solidFill>
                <a:latin typeface="Century Gothic" panose="020B0502020202020204" pitchFamily="34" charset="0"/>
              </a:rPr>
              <a:t>terminación del contrato. </a:t>
            </a:r>
          </a:p>
          <a:p>
            <a:pPr fontAlgn="auto">
              <a:lnSpc>
                <a:spcPct val="80000"/>
              </a:lnSpc>
              <a:spcBef>
                <a:spcPct val="20000"/>
              </a:spcBef>
              <a:spcAft>
                <a:spcPts val="0"/>
              </a:spcAft>
              <a:defRPr/>
            </a:pPr>
            <a:endParaRPr lang="es-CO" sz="2000" b="0" dirty="0">
              <a:solidFill>
                <a:srgbClr val="002060"/>
              </a:solidFill>
              <a:latin typeface="Century Gothic" panose="020B0502020202020204" pitchFamily="34" charset="0"/>
              <a:ea typeface="+mn-ea"/>
              <a:cs typeface="+mn-cs"/>
            </a:endParaRPr>
          </a:p>
          <a:p>
            <a:pPr fontAlgn="auto">
              <a:lnSpc>
                <a:spcPct val="80000"/>
              </a:lnSpc>
              <a:spcBef>
                <a:spcPct val="20000"/>
              </a:spcBef>
              <a:spcAft>
                <a:spcPts val="0"/>
              </a:spcAft>
              <a:defRPr/>
            </a:pPr>
            <a:endParaRPr lang="es-CO" sz="2000" b="0" dirty="0">
              <a:solidFill>
                <a:srgbClr val="002060"/>
              </a:solidFill>
              <a:latin typeface="Century Gothic" panose="020B0502020202020204" pitchFamily="34" charset="0"/>
              <a:ea typeface="+mn-ea"/>
              <a:cs typeface="+mn-cs"/>
            </a:endParaRPr>
          </a:p>
        </p:txBody>
      </p:sp>
      <p:sp>
        <p:nvSpPr>
          <p:cNvPr id="4" name="CuadroTexto 3"/>
          <p:cNvSpPr txBox="1"/>
          <p:nvPr/>
        </p:nvSpPr>
        <p:spPr>
          <a:xfrm>
            <a:off x="599210" y="781797"/>
            <a:ext cx="2438400" cy="400110"/>
          </a:xfrm>
          <a:prstGeom prst="rect">
            <a:avLst/>
          </a:prstGeom>
          <a:noFill/>
        </p:spPr>
        <p:txBody>
          <a:bodyPr wrap="square" rtlCol="0">
            <a:spAutoFit/>
          </a:bodyPr>
          <a:lstStyle/>
          <a:p>
            <a:r>
              <a:rPr lang="es-CO" altLang="es-CO" sz="2000" dirty="0">
                <a:solidFill>
                  <a:srgbClr val="C00000"/>
                </a:solidFill>
                <a:latin typeface="Century Gothic" panose="020B0502020202020204" pitchFamily="34" charset="0"/>
              </a:rPr>
              <a:t>FALTAS </a:t>
            </a:r>
            <a:r>
              <a:rPr lang="es-CO" altLang="es-CO" sz="2000" dirty="0" smtClean="0">
                <a:solidFill>
                  <a:srgbClr val="C00000"/>
                </a:solidFill>
                <a:latin typeface="Century Gothic" panose="020B0502020202020204" pitchFamily="34" charset="0"/>
              </a:rPr>
              <a:t>GRAVES</a:t>
            </a:r>
            <a:r>
              <a:rPr lang="es-CO" altLang="es-CO" sz="2000" dirty="0" smtClean="0">
                <a:solidFill>
                  <a:srgbClr val="C00000"/>
                </a:solidFill>
              </a:rPr>
              <a:t>:</a:t>
            </a:r>
            <a:endParaRPr lang="es-CO" sz="2000"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9734" y="228600"/>
            <a:ext cx="1490868" cy="457200"/>
          </a:xfrm>
          <a:prstGeom prst="rect">
            <a:avLst/>
          </a:prstGeom>
        </p:spPr>
      </p:pic>
    </p:spTree>
    <p:extLst>
      <p:ext uri="{BB962C8B-B14F-4D97-AF65-F5344CB8AC3E}">
        <p14:creationId xmlns:p14="http://schemas.microsoft.com/office/powerpoint/2010/main" val="605609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p:cNvSpPr txBox="1">
            <a:spLocks noChangeArrowheads="1"/>
          </p:cNvSpPr>
          <p:nvPr/>
        </p:nvSpPr>
        <p:spPr bwMode="auto">
          <a:xfrm>
            <a:off x="173182" y="0"/>
            <a:ext cx="7086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b="0" dirty="0">
                <a:solidFill>
                  <a:srgbClr val="E1491F"/>
                </a:solidFill>
                <a:latin typeface="Arial Black" panose="020B0A04020102020204" pitchFamily="34" charset="0"/>
              </a:rPr>
              <a:t>REGLAMENTO INTERNO DE TRABAJO-PROHIBICIONES</a:t>
            </a:r>
            <a:endParaRPr lang="es-ES" altLang="es-CO" sz="2400" b="0" dirty="0">
              <a:solidFill>
                <a:srgbClr val="E1491F"/>
              </a:solidFill>
              <a:latin typeface="Arial Black" panose="020B0A04020102020204" pitchFamily="34" charset="0"/>
            </a:endParaRPr>
          </a:p>
        </p:txBody>
      </p:sp>
      <p:sp>
        <p:nvSpPr>
          <p:cNvPr id="3" name="25 CuadroTexto">
            <a:extLst>
              <a:ext uri="{FF2B5EF4-FFF2-40B4-BE49-F238E27FC236}"/>
            </a:extLst>
          </p:cNvPr>
          <p:cNvSpPr txBox="1"/>
          <p:nvPr/>
        </p:nvSpPr>
        <p:spPr>
          <a:xfrm>
            <a:off x="180109" y="802554"/>
            <a:ext cx="8534400" cy="5524589"/>
          </a:xfrm>
          <a:prstGeom prst="rect">
            <a:avLst/>
          </a:prstGeom>
          <a:noFill/>
        </p:spPr>
        <p:txBody>
          <a:bodyPr>
            <a:spAutoFit/>
          </a:bodyPr>
          <a:lstStyle/>
          <a:p>
            <a:pPr algn="just" eaLnBrk="1" hangingPunct="1">
              <a:defRPr/>
            </a:pPr>
            <a:r>
              <a:rPr lang="es-ES_tradnl" sz="1400" b="0" dirty="0">
                <a:solidFill>
                  <a:srgbClr val="000066"/>
                </a:solidFill>
                <a:latin typeface="Century Gothic" pitchFamily="34" charset="0"/>
              </a:rPr>
              <a:t>Los invitamos para que a su ingreso lean el Reglamento interno de trabajo el cual se encuentra publicado en las siguientes áreas</a:t>
            </a:r>
          </a:p>
          <a:p>
            <a:pPr algn="just" eaLnBrk="1" hangingPunct="1">
              <a:defRPr/>
            </a:pPr>
            <a:endParaRPr lang="es-ES_tradnl" sz="1400" b="0" dirty="0">
              <a:solidFill>
                <a:srgbClr val="000066"/>
              </a:solidFill>
              <a:latin typeface="Century Gothic" pitchFamily="34" charset="0"/>
            </a:endParaRPr>
          </a:p>
          <a:p>
            <a:pPr marL="266700" indent="-266700" eaLnBrk="1" hangingPunct="1">
              <a:buFont typeface="Wingdings" pitchFamily="2" charset="2"/>
              <a:buChar char="v"/>
              <a:defRPr/>
            </a:pPr>
            <a:r>
              <a:rPr lang="es-ES_tradnl" sz="1400" dirty="0">
                <a:solidFill>
                  <a:srgbClr val="000066"/>
                </a:solidFill>
                <a:latin typeface="Century Gothic" pitchFamily="34" charset="0"/>
              </a:rPr>
              <a:t>Lavandería</a:t>
            </a:r>
            <a:r>
              <a:rPr lang="es-ES_tradnl" sz="1400" b="0" dirty="0">
                <a:solidFill>
                  <a:srgbClr val="000066"/>
                </a:solidFill>
                <a:latin typeface="Century Gothic" pitchFamily="34" charset="0"/>
              </a:rPr>
              <a:t>: </a:t>
            </a:r>
            <a:r>
              <a:rPr lang="es-ES_tradnl" sz="1400" b="0" dirty="0" smtClean="0">
                <a:solidFill>
                  <a:srgbClr val="000066"/>
                </a:solidFill>
                <a:latin typeface="Century Gothic" pitchFamily="34" charset="0"/>
              </a:rPr>
              <a:t>Zona </a:t>
            </a:r>
            <a:r>
              <a:rPr lang="es-ES_tradnl" sz="1400" b="0" dirty="0">
                <a:solidFill>
                  <a:srgbClr val="000066"/>
                </a:solidFill>
                <a:latin typeface="Century Gothic" pitchFamily="34" charset="0"/>
              </a:rPr>
              <a:t>de </a:t>
            </a:r>
            <a:r>
              <a:rPr lang="es-ES_tradnl" sz="1400" b="0" dirty="0" smtClean="0">
                <a:solidFill>
                  <a:srgbClr val="000066"/>
                </a:solidFill>
                <a:latin typeface="Century Gothic" pitchFamily="34" charset="0"/>
              </a:rPr>
              <a:t>Cafetería</a:t>
            </a:r>
            <a:r>
              <a:rPr lang="es-ES_tradnl" sz="1400" dirty="0" smtClean="0">
                <a:solidFill>
                  <a:srgbClr val="000066"/>
                </a:solidFill>
                <a:latin typeface="Century Gothic" pitchFamily="34" charset="0"/>
              </a:rPr>
              <a:t>        </a:t>
            </a:r>
            <a:r>
              <a:rPr lang="es-ES_tradnl" sz="1400" dirty="0">
                <a:solidFill>
                  <a:srgbClr val="000066"/>
                </a:solidFill>
                <a:latin typeface="Century Gothic" pitchFamily="34" charset="0"/>
              </a:rPr>
              <a:t>	 </a:t>
            </a:r>
            <a:r>
              <a:rPr lang="es-ES_tradnl" sz="1400" dirty="0" smtClean="0">
                <a:solidFill>
                  <a:srgbClr val="000066"/>
                </a:solidFill>
                <a:latin typeface="Century Gothic" pitchFamily="34" charset="0"/>
              </a:rPr>
              <a:t>     </a:t>
            </a:r>
          </a:p>
          <a:p>
            <a:pPr marL="266700" indent="-266700" eaLnBrk="1" hangingPunct="1">
              <a:buFont typeface="Wingdings" pitchFamily="2" charset="2"/>
              <a:buChar char="v"/>
              <a:defRPr/>
            </a:pPr>
            <a:r>
              <a:rPr lang="es-ES_tradnl" sz="1400" dirty="0" smtClean="0">
                <a:solidFill>
                  <a:srgbClr val="000066"/>
                </a:solidFill>
                <a:latin typeface="Century Gothic" pitchFamily="34" charset="0"/>
              </a:rPr>
              <a:t>Aseo </a:t>
            </a:r>
            <a:r>
              <a:rPr lang="es-ES_tradnl" sz="1400" dirty="0">
                <a:solidFill>
                  <a:srgbClr val="000066"/>
                </a:solidFill>
                <a:latin typeface="Century Gothic" pitchFamily="34" charset="0"/>
              </a:rPr>
              <a:t>y </a:t>
            </a:r>
            <a:r>
              <a:rPr lang="es-ES_tradnl" sz="1400" dirty="0" smtClean="0">
                <a:solidFill>
                  <a:srgbClr val="000066"/>
                </a:solidFill>
                <a:latin typeface="Century Gothic" pitchFamily="34" charset="0"/>
              </a:rPr>
              <a:t>Alimentos</a:t>
            </a:r>
            <a:r>
              <a:rPr lang="es-ES_tradnl" sz="1400" b="0" dirty="0" smtClean="0">
                <a:solidFill>
                  <a:srgbClr val="000066"/>
                </a:solidFill>
                <a:latin typeface="Century Gothic" pitchFamily="34" charset="0"/>
              </a:rPr>
              <a:t>: Oficina </a:t>
            </a:r>
            <a:r>
              <a:rPr lang="es-ES_tradnl" sz="1400" b="0" dirty="0">
                <a:solidFill>
                  <a:srgbClr val="000066"/>
                </a:solidFill>
                <a:latin typeface="Century Gothic" pitchFamily="34" charset="0"/>
              </a:rPr>
              <a:t>de cada jefe</a:t>
            </a:r>
          </a:p>
          <a:p>
            <a:pPr marL="266700" indent="-266700" eaLnBrk="1" hangingPunct="1">
              <a:buFont typeface="Wingdings" pitchFamily="2" charset="2"/>
              <a:buChar char="v"/>
              <a:defRPr/>
            </a:pPr>
            <a:r>
              <a:rPr lang="es-ES_tradnl" sz="1400" dirty="0">
                <a:solidFill>
                  <a:srgbClr val="000066"/>
                </a:solidFill>
                <a:latin typeface="Century Gothic" pitchFamily="34" charset="0"/>
              </a:rPr>
              <a:t>Administración</a:t>
            </a:r>
            <a:r>
              <a:rPr lang="es-ES_tradnl" sz="1400" b="0" dirty="0">
                <a:solidFill>
                  <a:srgbClr val="000066"/>
                </a:solidFill>
                <a:latin typeface="Century Gothic" pitchFamily="34" charset="0"/>
              </a:rPr>
              <a:t>: </a:t>
            </a:r>
            <a:r>
              <a:rPr lang="es-ES_tradnl" sz="1400" b="0" dirty="0" smtClean="0">
                <a:solidFill>
                  <a:srgbClr val="000066"/>
                </a:solidFill>
                <a:latin typeface="Century Gothic" pitchFamily="34" charset="0"/>
              </a:rPr>
              <a:t>Área </a:t>
            </a:r>
            <a:r>
              <a:rPr lang="es-ES_tradnl" sz="1400" b="0" dirty="0">
                <a:solidFill>
                  <a:srgbClr val="000066"/>
                </a:solidFill>
                <a:latin typeface="Century Gothic" pitchFamily="34" charset="0"/>
              </a:rPr>
              <a:t>archivo en gestión</a:t>
            </a:r>
          </a:p>
          <a:p>
            <a:pPr marL="266700" indent="-266700" eaLnBrk="1" hangingPunct="1">
              <a:buFont typeface="Wingdings" pitchFamily="2" charset="2"/>
              <a:buChar char="v"/>
              <a:defRPr/>
            </a:pPr>
            <a:endParaRPr lang="es-ES_tradnl" sz="1400" b="0" dirty="0">
              <a:solidFill>
                <a:srgbClr val="000066"/>
              </a:solidFill>
              <a:latin typeface="Century Gothic" pitchFamily="34" charset="0"/>
            </a:endParaRPr>
          </a:p>
          <a:p>
            <a:pPr algn="just" eaLnBrk="1" hangingPunct="1">
              <a:defRPr/>
            </a:pPr>
            <a:r>
              <a:rPr lang="es-ES_tradnl" sz="1400" b="0" dirty="0">
                <a:solidFill>
                  <a:srgbClr val="000066"/>
                </a:solidFill>
                <a:latin typeface="Century Gothic" pitchFamily="34" charset="0"/>
              </a:rPr>
              <a:t>El reglamento interno de trabajo contiene sus deberes, derechos, obligaciones y escalas de sanciones de LINCO S.A.S</a:t>
            </a:r>
          </a:p>
          <a:p>
            <a:pPr marL="266700" indent="-266700" eaLnBrk="1" hangingPunct="1">
              <a:defRPr/>
            </a:pPr>
            <a:endParaRPr lang="es-ES_tradnl" sz="800" b="0" dirty="0">
              <a:solidFill>
                <a:srgbClr val="E1491F"/>
              </a:solidFill>
              <a:latin typeface="Century Gothic" pitchFamily="34" charset="0"/>
            </a:endParaRPr>
          </a:p>
          <a:p>
            <a:pPr marL="266700" indent="-266700" eaLnBrk="1" hangingPunct="1">
              <a:defRPr/>
            </a:pPr>
            <a:r>
              <a:rPr lang="es-ES_tradnl" sz="1600" dirty="0">
                <a:solidFill>
                  <a:srgbClr val="FF0000"/>
                </a:solidFill>
                <a:latin typeface="Century Gothic" pitchFamily="34" charset="0"/>
              </a:rPr>
              <a:t>DENTRO DE LAS PROHIBICIONES DE LINCO S.A.S ESTAN</a:t>
            </a:r>
            <a:r>
              <a:rPr lang="es-ES_tradnl" sz="1600" dirty="0">
                <a:solidFill>
                  <a:srgbClr val="E1491F"/>
                </a:solidFill>
                <a:latin typeface="Century Gothic" pitchFamily="34" charset="0"/>
              </a:rPr>
              <a:t>:</a:t>
            </a:r>
          </a:p>
          <a:p>
            <a:pPr marL="266700" indent="-266700" eaLnBrk="1" hangingPunct="1">
              <a:defRPr/>
            </a:pPr>
            <a:endParaRPr lang="es-ES_tradnl" sz="700" dirty="0">
              <a:solidFill>
                <a:srgbClr val="E1491F"/>
              </a:solidFill>
              <a:latin typeface="Century Gothic" pitchFamily="34" charset="0"/>
            </a:endParaRP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Hablar por celular dentro de su jornada laboral y/o portar audífonos</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No portar el uniforme de manera adecuada: Limpio y completo y CARNET</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No cumplir con la política de no Tabaquismo, no drogadicción no alcoholismo</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Faltar al trabajo sin justa causa</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Tener alimentos en sitios diferentes a los establecidos para tal fin</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No usar los elementos de protección personal</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Cambiar los turnos de trabajo sin autorización de su jefe inmediato.</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Llegar tarde a su jornada laboral</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No cumplir con las normas de bioseguridad</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Hacer Rifas, colectas dentro de la organización.</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Faltar el respeto a sus jefes y/o compañeros de trabajo </a:t>
            </a:r>
            <a:endParaRPr lang="es-ES_tradnl" sz="1400" b="0" dirty="0" smtClean="0">
              <a:solidFill>
                <a:srgbClr val="000066"/>
              </a:solidFill>
              <a:latin typeface="Century Gothic" pitchFamily="34" charset="0"/>
            </a:endParaRPr>
          </a:p>
          <a:p>
            <a:pPr marL="266700" indent="-266700" algn="just" eaLnBrk="1" hangingPunct="1">
              <a:buFont typeface="Wingdings" pitchFamily="2" charset="2"/>
              <a:buChar char="v"/>
              <a:tabLst>
                <a:tab pos="266700" algn="l"/>
              </a:tabLst>
              <a:defRPr/>
            </a:pPr>
            <a:r>
              <a:rPr lang="es-ES_tradnl" sz="1400" b="0" dirty="0" smtClean="0">
                <a:solidFill>
                  <a:srgbClr val="000066"/>
                </a:solidFill>
                <a:latin typeface="Century Gothic" pitchFamily="34" charset="0"/>
              </a:rPr>
              <a:t>Dar </a:t>
            </a:r>
            <a:r>
              <a:rPr lang="es-ES_tradnl" sz="1400" b="0" dirty="0">
                <a:solidFill>
                  <a:srgbClr val="000066"/>
                </a:solidFill>
                <a:latin typeface="Century Gothic" pitchFamily="34" charset="0"/>
              </a:rPr>
              <a:t>información de la empresa sin estar autorizado</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Prestar dinero a compañeros como segunda opción de negocio (cobrando intereses )</a:t>
            </a:r>
          </a:p>
          <a:p>
            <a:pPr marL="266700" indent="-266700" algn="just" eaLnBrk="1" hangingPunct="1">
              <a:buFont typeface="Wingdings" pitchFamily="2" charset="2"/>
              <a:buChar char="v"/>
              <a:tabLst>
                <a:tab pos="266700" algn="l"/>
              </a:tabLst>
              <a:defRPr/>
            </a:pPr>
            <a:r>
              <a:rPr lang="es-ES_tradnl" sz="1400" b="0" dirty="0">
                <a:solidFill>
                  <a:srgbClr val="000066"/>
                </a:solidFill>
                <a:latin typeface="Century Gothic" pitchFamily="34" charset="0"/>
              </a:rPr>
              <a:t>Llevar objetos de valor al lugar de trabajo (dinero, celulares </a:t>
            </a:r>
            <a:r>
              <a:rPr lang="es-ES_tradnl" sz="1400" b="0" dirty="0" smtClean="0">
                <a:solidFill>
                  <a:srgbClr val="000066"/>
                </a:solidFill>
                <a:latin typeface="Century Gothic" pitchFamily="34" charset="0"/>
              </a:rPr>
              <a:t>etc.)</a:t>
            </a:r>
            <a:endParaRPr lang="es-ES_tradnl" sz="1400" b="0" dirty="0">
              <a:solidFill>
                <a:srgbClr val="000066"/>
              </a:solidFill>
              <a:latin typeface="Century Gothic" pitchFamily="34"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9874" y="196778"/>
            <a:ext cx="1594635" cy="489022"/>
          </a:xfrm>
          <a:prstGeom prst="rect">
            <a:avLst/>
          </a:prstGeom>
        </p:spPr>
      </p:pic>
      <p:pic>
        <p:nvPicPr>
          <p:cNvPr id="5" name="4 Imagen" descr="Jefe1.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3564848"/>
            <a:ext cx="1206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600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p:cNvSpPr txBox="1">
            <a:spLocks noChangeArrowheads="1"/>
          </p:cNvSpPr>
          <p:nvPr/>
        </p:nvSpPr>
        <p:spPr bwMode="auto">
          <a:xfrm>
            <a:off x="381000" y="597585"/>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b="0" dirty="0">
                <a:solidFill>
                  <a:srgbClr val="C00000"/>
                </a:solidFill>
                <a:latin typeface="Arial Black" panose="020B0A04020102020204" pitchFamily="34" charset="0"/>
              </a:rPr>
              <a:t>RELACIONES INTERPERSONALES</a:t>
            </a:r>
            <a:endParaRPr lang="es-ES" altLang="es-CO" sz="2400" b="0" dirty="0">
              <a:solidFill>
                <a:srgbClr val="C00000"/>
              </a:solidFill>
              <a:latin typeface="Arial Black" panose="020B0A04020102020204" pitchFamily="34" charset="0"/>
            </a:endParaRPr>
          </a:p>
        </p:txBody>
      </p:sp>
      <p:sp>
        <p:nvSpPr>
          <p:cNvPr id="3" name="7 CuadroTexto"/>
          <p:cNvSpPr txBox="1">
            <a:spLocks noChangeArrowheads="1"/>
          </p:cNvSpPr>
          <p:nvPr/>
        </p:nvSpPr>
        <p:spPr bwMode="auto">
          <a:xfrm>
            <a:off x="228600" y="1199933"/>
            <a:ext cx="838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ES_tradnl" altLang="es-CO" sz="1600" b="0" dirty="0">
                <a:solidFill>
                  <a:srgbClr val="000066"/>
                </a:solidFill>
                <a:latin typeface="Century Gothic" panose="020B0502020202020204" pitchFamily="34" charset="0"/>
              </a:rPr>
              <a:t>EN LINCO S.A.S los clientes somos todos,  sus compañeros y equipo de trabajo (</a:t>
            </a:r>
            <a:r>
              <a:rPr lang="es-ES_tradnl" altLang="es-CO" sz="1600" dirty="0">
                <a:solidFill>
                  <a:srgbClr val="000066"/>
                </a:solidFill>
                <a:latin typeface="Century Gothic" panose="020B0502020202020204" pitchFamily="34" charset="0"/>
              </a:rPr>
              <a:t>CLIENTE INTERNO</a:t>
            </a:r>
            <a:r>
              <a:rPr lang="es-ES_tradnl" altLang="es-CO" sz="1600" b="0" dirty="0">
                <a:solidFill>
                  <a:srgbClr val="000066"/>
                </a:solidFill>
                <a:latin typeface="Century Gothic" panose="020B0502020202020204" pitchFamily="34" charset="0"/>
              </a:rPr>
              <a:t>) como nuestros </a:t>
            </a:r>
            <a:r>
              <a:rPr lang="es-ES_tradnl" altLang="es-CO" sz="1600" dirty="0">
                <a:solidFill>
                  <a:srgbClr val="000066"/>
                </a:solidFill>
                <a:latin typeface="Century Gothic" panose="020B0502020202020204" pitchFamily="34" charset="0"/>
              </a:rPr>
              <a:t>CLIENTES EXTERNOS</a:t>
            </a:r>
            <a:endParaRPr lang="es-ES" altLang="es-CO" sz="1600" dirty="0">
              <a:solidFill>
                <a:srgbClr val="000066"/>
              </a:solidFill>
              <a:latin typeface="Century Gothic" panose="020B0502020202020204" pitchFamily="34" charset="0"/>
            </a:endParaRPr>
          </a:p>
        </p:txBody>
      </p:sp>
      <p:sp>
        <p:nvSpPr>
          <p:cNvPr id="4" name="6 Rectángulo">
            <a:extLst>
              <a:ext uri="{FF2B5EF4-FFF2-40B4-BE49-F238E27FC236}"/>
            </a:extLst>
          </p:cNvPr>
          <p:cNvSpPr/>
          <p:nvPr/>
        </p:nvSpPr>
        <p:spPr bwMode="auto">
          <a:xfrm>
            <a:off x="2227552" y="2064903"/>
            <a:ext cx="6477000" cy="4114800"/>
          </a:xfrm>
          <a:prstGeom prst="rect">
            <a:avLst/>
          </a:prstGeom>
          <a:no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55600" indent="-355600" algn="just" eaLnBrk="1" hangingPunct="1">
              <a:buFont typeface="Wingdings" pitchFamily="2" charset="2"/>
              <a:buChar char="q"/>
              <a:tabLst>
                <a:tab pos="355600" algn="l"/>
              </a:tabLst>
              <a:defRPr/>
            </a:pPr>
            <a:r>
              <a:rPr lang="es-CO" sz="1600" b="0" dirty="0">
                <a:solidFill>
                  <a:srgbClr val="000066"/>
                </a:solidFill>
                <a:latin typeface="Century Gothic" pitchFamily="34" charset="0"/>
              </a:rPr>
              <a:t>Reciba a todos con una sonrisa agradable</a:t>
            </a:r>
          </a:p>
          <a:p>
            <a:pPr marL="355600" indent="-355600" algn="just" eaLnBrk="1" hangingPunct="1">
              <a:tabLst>
                <a:tab pos="355600" algn="l"/>
              </a:tabLst>
              <a:defRPr/>
            </a:pPr>
            <a:endParaRPr lang="es-CO" sz="800" b="0" dirty="0">
              <a:solidFill>
                <a:srgbClr val="000066"/>
              </a:solidFill>
              <a:latin typeface="Century Gothic" pitchFamily="34" charset="0"/>
            </a:endParaRPr>
          </a:p>
          <a:p>
            <a:pPr marL="355600" indent="-355600" algn="just" eaLnBrk="1" hangingPunct="1">
              <a:buFont typeface="Wingdings" pitchFamily="2" charset="2"/>
              <a:buChar char="q"/>
              <a:tabLst>
                <a:tab pos="355600" algn="l"/>
              </a:tabLst>
              <a:defRPr/>
            </a:pPr>
            <a:r>
              <a:rPr lang="es-CO" sz="1600" b="0" dirty="0">
                <a:solidFill>
                  <a:srgbClr val="000066"/>
                </a:solidFill>
                <a:latin typeface="Century Gothic" pitchFamily="34" charset="0"/>
              </a:rPr>
              <a:t>Salude siempre con un amable “buen día” “buena tarde” “Buena noche”</a:t>
            </a:r>
          </a:p>
          <a:p>
            <a:pPr marL="355600" indent="-355600" algn="just" eaLnBrk="1" hangingPunct="1">
              <a:tabLst>
                <a:tab pos="355600" algn="l"/>
              </a:tabLst>
              <a:defRPr/>
            </a:pPr>
            <a:endParaRPr lang="es-CO" sz="800" b="0" dirty="0">
              <a:solidFill>
                <a:srgbClr val="000066"/>
              </a:solidFill>
              <a:latin typeface="Century Gothic" pitchFamily="34" charset="0"/>
            </a:endParaRPr>
          </a:p>
          <a:p>
            <a:pPr marL="355600" indent="-355600" algn="just" eaLnBrk="1" hangingPunct="1">
              <a:buFont typeface="Wingdings" pitchFamily="2" charset="2"/>
              <a:buChar char="q"/>
              <a:tabLst>
                <a:tab pos="355600" algn="l"/>
              </a:tabLst>
              <a:defRPr/>
            </a:pPr>
            <a:r>
              <a:rPr lang="es-CO" sz="1600" b="0" dirty="0">
                <a:solidFill>
                  <a:srgbClr val="000066"/>
                </a:solidFill>
                <a:latin typeface="Century Gothic" pitchFamily="34" charset="0"/>
              </a:rPr>
              <a:t>Mire a las personas directamente cuando les hable</a:t>
            </a:r>
          </a:p>
          <a:p>
            <a:pPr marL="355600" indent="-355600" algn="just" eaLnBrk="1" hangingPunct="1">
              <a:buFont typeface="Wingdings" pitchFamily="2" charset="2"/>
              <a:buChar char="q"/>
              <a:tabLst>
                <a:tab pos="355600" algn="l"/>
              </a:tabLst>
              <a:defRPr/>
            </a:pPr>
            <a:endParaRPr lang="es-CO" sz="800" b="0" dirty="0">
              <a:solidFill>
                <a:srgbClr val="000066"/>
              </a:solidFill>
              <a:latin typeface="Century Gothic" pitchFamily="34" charset="0"/>
            </a:endParaRPr>
          </a:p>
          <a:p>
            <a:pPr marL="355600" indent="-355600" algn="just" eaLnBrk="1" hangingPunct="1">
              <a:buFont typeface="Wingdings" pitchFamily="2" charset="2"/>
              <a:buChar char="q"/>
              <a:tabLst>
                <a:tab pos="355600" algn="l"/>
              </a:tabLst>
              <a:defRPr/>
            </a:pPr>
            <a:r>
              <a:rPr lang="es-CO" sz="1600" b="0" dirty="0">
                <a:solidFill>
                  <a:srgbClr val="000066"/>
                </a:solidFill>
                <a:latin typeface="Century Gothic" pitchFamily="34" charset="0"/>
              </a:rPr>
              <a:t>Si esta ocupado hágales saber a su interlocutor  que Usted u otro compañero le ayudara en un momento</a:t>
            </a:r>
          </a:p>
          <a:p>
            <a:pPr marL="355600" indent="-355600" algn="just" eaLnBrk="1" hangingPunct="1">
              <a:buFont typeface="Wingdings" pitchFamily="2" charset="2"/>
              <a:buChar char="q"/>
              <a:tabLst>
                <a:tab pos="355600" algn="l"/>
              </a:tabLst>
              <a:defRPr/>
            </a:pPr>
            <a:endParaRPr lang="es-CO" sz="800" b="0" dirty="0">
              <a:solidFill>
                <a:srgbClr val="000066"/>
              </a:solidFill>
              <a:latin typeface="Century Gothic" pitchFamily="34" charset="0"/>
            </a:endParaRPr>
          </a:p>
          <a:p>
            <a:pPr marL="355600" indent="-355600" algn="just" eaLnBrk="1" hangingPunct="1">
              <a:buFont typeface="Wingdings" pitchFamily="2" charset="2"/>
              <a:buChar char="q"/>
              <a:tabLst>
                <a:tab pos="355600" algn="l"/>
              </a:tabLst>
              <a:defRPr/>
            </a:pPr>
            <a:r>
              <a:rPr lang="es-CO" sz="1600" b="0" dirty="0">
                <a:solidFill>
                  <a:srgbClr val="000066"/>
                </a:solidFill>
                <a:latin typeface="Century Gothic" pitchFamily="34" charset="0"/>
              </a:rPr>
              <a:t>Trate a todos con la misma atención y cortesía, utilizando palabras como:  Por favor, disculpe, gracias, de nada, etc.</a:t>
            </a:r>
          </a:p>
          <a:p>
            <a:pPr marL="355600" indent="-355600" algn="just" eaLnBrk="1" hangingPunct="1">
              <a:tabLst>
                <a:tab pos="355600" algn="l"/>
              </a:tabLst>
              <a:defRPr/>
            </a:pPr>
            <a:endParaRPr lang="es-CO" sz="800" b="0" dirty="0">
              <a:solidFill>
                <a:srgbClr val="000066"/>
              </a:solidFill>
              <a:latin typeface="Century Gothic" pitchFamily="34" charset="0"/>
            </a:endParaRPr>
          </a:p>
          <a:p>
            <a:pPr marL="355600" indent="-355600" algn="just" eaLnBrk="1" hangingPunct="1">
              <a:buFont typeface="Wingdings" pitchFamily="2" charset="2"/>
              <a:buChar char="q"/>
              <a:tabLst>
                <a:tab pos="355600" algn="l"/>
              </a:tabLst>
              <a:defRPr/>
            </a:pPr>
            <a:r>
              <a:rPr lang="es-CO" sz="1600" b="0" dirty="0">
                <a:solidFill>
                  <a:srgbClr val="000066"/>
                </a:solidFill>
                <a:latin typeface="Century Gothic" pitchFamily="34" charset="0"/>
              </a:rPr>
              <a:t>Haga sus funciones de manera organizada no brusca.</a:t>
            </a:r>
          </a:p>
          <a:p>
            <a:pPr marL="355600" indent="-355600" algn="just" eaLnBrk="1" hangingPunct="1">
              <a:buFont typeface="Wingdings" pitchFamily="2" charset="2"/>
              <a:buChar char="q"/>
              <a:tabLst>
                <a:tab pos="355600" algn="l"/>
              </a:tabLst>
              <a:defRPr/>
            </a:pPr>
            <a:endParaRPr lang="es-CO" sz="800" b="0" dirty="0">
              <a:solidFill>
                <a:srgbClr val="000066"/>
              </a:solidFill>
              <a:latin typeface="Century Gothic" pitchFamily="34" charset="0"/>
            </a:endParaRPr>
          </a:p>
          <a:p>
            <a:pPr marL="355600" indent="-355600" algn="just" eaLnBrk="1" hangingPunct="1">
              <a:buFont typeface="Wingdings" pitchFamily="2" charset="2"/>
              <a:buChar char="q"/>
              <a:tabLst>
                <a:tab pos="355600" algn="l"/>
              </a:tabLst>
              <a:defRPr/>
            </a:pPr>
            <a:r>
              <a:rPr lang="es-CO" sz="1600" b="0" dirty="0">
                <a:solidFill>
                  <a:srgbClr val="000066"/>
                </a:solidFill>
                <a:latin typeface="Century Gothic" pitchFamily="34" charset="0"/>
              </a:rPr>
              <a:t>No utilice alias o motes, siempre llame a sus compañeros por el nombre y al cliente con señor o señora.</a:t>
            </a:r>
          </a:p>
          <a:p>
            <a:pPr marL="355600" indent="-355600" algn="just" eaLnBrk="1" hangingPunct="1">
              <a:buFont typeface="Wingdings" pitchFamily="2" charset="2"/>
              <a:buChar char="q"/>
              <a:tabLst>
                <a:tab pos="355600" algn="l"/>
              </a:tabLst>
              <a:defRPr/>
            </a:pPr>
            <a:endParaRPr lang="es-CO" sz="800" b="0" dirty="0">
              <a:solidFill>
                <a:srgbClr val="000066"/>
              </a:solidFill>
              <a:latin typeface="Century Gothic" pitchFamily="34" charset="0"/>
            </a:endParaRPr>
          </a:p>
          <a:p>
            <a:pPr marL="355600" indent="-355600" algn="just" eaLnBrk="1" hangingPunct="1">
              <a:buFont typeface="Wingdings" pitchFamily="2" charset="2"/>
              <a:buChar char="q"/>
              <a:tabLst>
                <a:tab pos="355600" algn="l"/>
              </a:tabLst>
              <a:defRPr/>
            </a:pPr>
            <a:r>
              <a:rPr lang="es-CO" sz="1600" b="0" dirty="0">
                <a:solidFill>
                  <a:srgbClr val="000066"/>
                </a:solidFill>
                <a:latin typeface="Century Gothic" pitchFamily="34" charset="0"/>
              </a:rPr>
              <a:t>No tutear, evite el uso de expresiones como “sumerce” “madre” “gordo” “mi amor” etc</a:t>
            </a:r>
            <a:r>
              <a:rPr lang="es-CO" sz="1600" b="0" dirty="0" smtClean="0">
                <a:solidFill>
                  <a:srgbClr val="000066"/>
                </a:solidFill>
                <a:latin typeface="Century Gothic" pitchFamily="34" charset="0"/>
              </a:rPr>
              <a:t>.</a:t>
            </a:r>
            <a:endParaRPr lang="es-CO" sz="1600" b="0" dirty="0">
              <a:solidFill>
                <a:srgbClr val="000066"/>
              </a:solidFill>
              <a:latin typeface="Century Gothic" pitchFamily="34" charset="0"/>
            </a:endParaRPr>
          </a:p>
        </p:txBody>
      </p:sp>
      <p:pic>
        <p:nvPicPr>
          <p:cNvPr id="5" name="Picture 12" descr="http://www.ideasparapymes.com/imagenes/articulos/cliente-es-prime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0"/>
            <a:ext cx="203358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4942" y="203083"/>
            <a:ext cx="1427949" cy="437905"/>
          </a:xfrm>
          <a:prstGeom prst="rect">
            <a:avLst/>
          </a:prstGeom>
        </p:spPr>
      </p:pic>
    </p:spTree>
    <p:extLst>
      <p:ext uri="{BB962C8B-B14F-4D97-AF65-F5344CB8AC3E}">
        <p14:creationId xmlns:p14="http://schemas.microsoft.com/office/powerpoint/2010/main" val="1282873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a:extLst>
              <a:ext uri="{FF2B5EF4-FFF2-40B4-BE49-F238E27FC236}"/>
            </a:extLst>
          </p:cNvPr>
          <p:cNvSpPr txBox="1">
            <a:spLocks noChangeArrowheads="1"/>
          </p:cNvSpPr>
          <p:nvPr/>
        </p:nvSpPr>
        <p:spPr bwMode="auto">
          <a:xfrm>
            <a:off x="381000" y="254168"/>
            <a:ext cx="6324600" cy="1015663"/>
          </a:xfrm>
          <a:prstGeom prst="rect">
            <a:avLst/>
          </a:prstGeom>
          <a:no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r>
              <a:rPr lang="es-ES" sz="2000" dirty="0">
                <a:solidFill>
                  <a:srgbClr val="C00000"/>
                </a:solidFill>
              </a:rPr>
              <a:t>INGRESO Y SALIDA DE LOS TRABAJADORES QUE EJECUTAN SUS LABORES DENTRO DE LAS INSTALACIONES DE LA FOSCAL (Circula 874-13)</a:t>
            </a:r>
            <a:endParaRPr lang="es-ES" sz="2000" b="0" dirty="0">
              <a:solidFill>
                <a:srgbClr val="C00000"/>
              </a:solidFill>
              <a:latin typeface="Arial Black" panose="020B0A04020102020204" pitchFamily="34" charset="0"/>
            </a:endParaRPr>
          </a:p>
        </p:txBody>
      </p:sp>
      <p:sp>
        <p:nvSpPr>
          <p:cNvPr id="3" name="7 CuadroTexto"/>
          <p:cNvSpPr txBox="1">
            <a:spLocks noChangeArrowheads="1"/>
          </p:cNvSpPr>
          <p:nvPr/>
        </p:nvSpPr>
        <p:spPr bwMode="auto">
          <a:xfrm>
            <a:off x="381000" y="1447800"/>
            <a:ext cx="8416637" cy="48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buNone/>
            </a:pPr>
            <a:r>
              <a:rPr lang="es-ES" altLang="es-CO" sz="1600" b="0" dirty="0">
                <a:latin typeface="Century Gothic" panose="020B0502020202020204" pitchFamily="34" charset="0"/>
              </a:rPr>
              <a:t>Los trabajadores al ingresar a su jornada laboral deben presentar al guarda de seguridad el </a:t>
            </a:r>
            <a:r>
              <a:rPr lang="es-ES" altLang="es-CO" sz="1600" dirty="0">
                <a:latin typeface="Century Gothic" panose="020B0502020202020204" pitchFamily="34" charset="0"/>
              </a:rPr>
              <a:t>carnet</a:t>
            </a:r>
            <a:r>
              <a:rPr lang="es-ES" altLang="es-CO" sz="1600" b="0" dirty="0">
                <a:latin typeface="Century Gothic" panose="020B0502020202020204" pitchFamily="34" charset="0"/>
              </a:rPr>
              <a:t> que los identifica como trabajadores de LINCO S.A.S  </a:t>
            </a:r>
            <a:r>
              <a:rPr lang="es-ES" altLang="es-CO" sz="1600" b="0" dirty="0" smtClean="0">
                <a:latin typeface="Century Gothic" panose="020B0502020202020204" pitchFamily="34" charset="0"/>
              </a:rPr>
              <a:t>                     El </a:t>
            </a:r>
            <a:r>
              <a:rPr lang="es-ES" altLang="es-CO" sz="1600" b="0" dirty="0">
                <a:latin typeface="Century Gothic" panose="020B0502020202020204" pitchFamily="34" charset="0"/>
              </a:rPr>
              <a:t>guarda seguridad tiene la instrucción de no permitir el ingreso si no presenta el carnet, salvo que su jefe inmediato autorice el ingreso.</a:t>
            </a:r>
            <a:endParaRPr lang="es-CO" altLang="es-CO" sz="1600" b="0" dirty="0">
              <a:latin typeface="Century Gothic" panose="020B0502020202020204" pitchFamily="34" charset="0"/>
            </a:endParaRPr>
          </a:p>
          <a:p>
            <a:pPr>
              <a:buFont typeface="Arial" panose="020B0604020202020204" pitchFamily="34" charset="0"/>
              <a:buNone/>
            </a:pPr>
            <a:endParaRPr lang="es-CO" altLang="es-CO" sz="1600" b="0" dirty="0">
              <a:latin typeface="Century Gothic" panose="020B0502020202020204" pitchFamily="34" charset="0"/>
            </a:endParaRPr>
          </a:p>
          <a:p>
            <a:pPr>
              <a:buNone/>
            </a:pPr>
            <a:r>
              <a:rPr lang="es-ES" altLang="es-CO" sz="1600" b="0" dirty="0">
                <a:latin typeface="Century Gothic" panose="020B0502020202020204" pitchFamily="34" charset="0"/>
              </a:rPr>
              <a:t>Los trabajadores de LINCO S.A.S siempre debe ingresar y salir  por los sitios establecidos para tal fin, como </a:t>
            </a:r>
            <a:r>
              <a:rPr lang="es-ES" altLang="es-CO" sz="1600" b="0" dirty="0" smtClean="0">
                <a:latin typeface="Century Gothic" panose="020B0502020202020204" pitchFamily="34" charset="0"/>
              </a:rPr>
              <a:t>son</a:t>
            </a:r>
            <a:r>
              <a:rPr lang="es-ES" altLang="es-CO" sz="1600" b="0" dirty="0">
                <a:latin typeface="Century Gothic" panose="020B0502020202020204" pitchFamily="34" charset="0"/>
              </a:rPr>
              <a:t>:</a:t>
            </a:r>
            <a:r>
              <a:rPr lang="es-ES" altLang="es-CO" sz="1600" b="0" dirty="0" smtClean="0">
                <a:latin typeface="Century Gothic" panose="020B0502020202020204" pitchFamily="34" charset="0"/>
              </a:rPr>
              <a:t> </a:t>
            </a:r>
          </a:p>
          <a:p>
            <a:pPr>
              <a:buNone/>
            </a:pPr>
            <a:endParaRPr lang="es-CO" altLang="es-CO" sz="1600" b="0" dirty="0">
              <a:latin typeface="Century Gothic" panose="020B0502020202020204" pitchFamily="34" charset="0"/>
            </a:endParaRPr>
          </a:p>
          <a:p>
            <a:r>
              <a:rPr lang="es-ES" altLang="es-CO" sz="1600" dirty="0">
                <a:latin typeface="Century Gothic" panose="020B0502020202020204" pitchFamily="34" charset="0"/>
              </a:rPr>
              <a:t>Lunes a viernes</a:t>
            </a:r>
            <a:endParaRPr lang="es-CO" altLang="es-CO" sz="1600" dirty="0">
              <a:latin typeface="Century Gothic" panose="020B0502020202020204" pitchFamily="34" charset="0"/>
            </a:endParaRPr>
          </a:p>
          <a:p>
            <a:pPr>
              <a:buFont typeface="Arial" panose="020B0604020202020204" pitchFamily="34" charset="0"/>
              <a:buNone/>
            </a:pPr>
            <a:r>
              <a:rPr lang="es-ES" altLang="es-CO" sz="1600" b="0" dirty="0">
                <a:latin typeface="Century Gothic" panose="020B0502020202020204" pitchFamily="34" charset="0"/>
              </a:rPr>
              <a:t>De 6:00 </a:t>
            </a:r>
            <a:r>
              <a:rPr lang="es-ES" altLang="es-CO" sz="1600" b="0" dirty="0" smtClean="0">
                <a:latin typeface="Century Gothic" panose="020B0502020202020204" pitchFamily="34" charset="0"/>
              </a:rPr>
              <a:t>a.m. </a:t>
            </a:r>
            <a:r>
              <a:rPr lang="es-ES" altLang="es-CO" sz="1600" b="0" dirty="0">
                <a:latin typeface="Century Gothic" panose="020B0502020202020204" pitchFamily="34" charset="0"/>
              </a:rPr>
              <a:t>a 7:00 </a:t>
            </a:r>
            <a:r>
              <a:rPr lang="es-ES" altLang="es-CO" sz="1600" b="0" dirty="0" smtClean="0">
                <a:latin typeface="Century Gothic" panose="020B0502020202020204" pitchFamily="34" charset="0"/>
              </a:rPr>
              <a:t>p.m. </a:t>
            </a:r>
            <a:r>
              <a:rPr lang="es-ES" altLang="es-CO" sz="1600" b="0" dirty="0">
                <a:latin typeface="Century Gothic" panose="020B0502020202020204" pitchFamily="34" charset="0"/>
              </a:rPr>
              <a:t>debe ingresar y salir por el sótano</a:t>
            </a:r>
            <a:endParaRPr lang="es-CO" altLang="es-CO" sz="1600" b="0" dirty="0">
              <a:latin typeface="Century Gothic" panose="020B0502020202020204" pitchFamily="34" charset="0"/>
            </a:endParaRPr>
          </a:p>
          <a:p>
            <a:pPr>
              <a:buFont typeface="Arial" panose="020B0604020202020204" pitchFamily="34" charset="0"/>
              <a:buNone/>
            </a:pPr>
            <a:r>
              <a:rPr lang="es-ES" altLang="es-CO" sz="1600" b="0" dirty="0">
                <a:latin typeface="Century Gothic" panose="020B0502020202020204" pitchFamily="34" charset="0"/>
              </a:rPr>
              <a:t>De 7:00 </a:t>
            </a:r>
            <a:r>
              <a:rPr lang="es-ES" altLang="es-CO" sz="1600" b="0" dirty="0" smtClean="0">
                <a:latin typeface="Century Gothic" panose="020B0502020202020204" pitchFamily="34" charset="0"/>
              </a:rPr>
              <a:t>p.m. </a:t>
            </a:r>
            <a:r>
              <a:rPr lang="es-ES" altLang="es-CO" sz="1600" b="0" dirty="0">
                <a:latin typeface="Century Gothic" panose="020B0502020202020204" pitchFamily="34" charset="0"/>
              </a:rPr>
              <a:t>a 6:00 </a:t>
            </a:r>
            <a:r>
              <a:rPr lang="es-ES" altLang="es-CO" sz="1600" b="0" dirty="0" smtClean="0">
                <a:latin typeface="Century Gothic" panose="020B0502020202020204" pitchFamily="34" charset="0"/>
              </a:rPr>
              <a:t>a.m. </a:t>
            </a:r>
            <a:r>
              <a:rPr lang="es-ES" altLang="es-CO" sz="1600" b="0" dirty="0">
                <a:latin typeface="Century Gothic" panose="020B0502020202020204" pitchFamily="34" charset="0"/>
              </a:rPr>
              <a:t>deben ingresar y salir por la Torre Milton</a:t>
            </a:r>
            <a:endParaRPr lang="es-CO" altLang="es-CO" sz="1600" b="0" dirty="0">
              <a:latin typeface="Century Gothic" panose="020B0502020202020204" pitchFamily="34" charset="0"/>
            </a:endParaRPr>
          </a:p>
          <a:p>
            <a:r>
              <a:rPr lang="es-ES" altLang="es-CO" sz="1600" dirty="0">
                <a:latin typeface="Century Gothic" panose="020B0502020202020204" pitchFamily="34" charset="0"/>
              </a:rPr>
              <a:t>Sábado</a:t>
            </a:r>
            <a:r>
              <a:rPr lang="es-ES" altLang="es-CO" sz="1600" b="0" dirty="0">
                <a:latin typeface="Century Gothic" panose="020B0502020202020204" pitchFamily="34" charset="0"/>
              </a:rPr>
              <a:t>s</a:t>
            </a:r>
            <a:endParaRPr lang="es-CO" altLang="es-CO" sz="1600" b="0" dirty="0">
              <a:latin typeface="Century Gothic" panose="020B0502020202020204" pitchFamily="34" charset="0"/>
            </a:endParaRPr>
          </a:p>
          <a:p>
            <a:pPr>
              <a:buFont typeface="Arial" panose="020B0604020202020204" pitchFamily="34" charset="0"/>
              <a:buNone/>
            </a:pPr>
            <a:r>
              <a:rPr lang="es-ES" altLang="es-CO" sz="1600" b="0" dirty="0">
                <a:latin typeface="Century Gothic" panose="020B0502020202020204" pitchFamily="34" charset="0"/>
              </a:rPr>
              <a:t>De 6:00 </a:t>
            </a:r>
            <a:r>
              <a:rPr lang="es-ES" altLang="es-CO" sz="1600" b="0" dirty="0" smtClean="0">
                <a:latin typeface="Century Gothic" panose="020B0502020202020204" pitchFamily="34" charset="0"/>
              </a:rPr>
              <a:t>a.m. </a:t>
            </a:r>
            <a:r>
              <a:rPr lang="es-ES" altLang="es-CO" sz="1600" b="0" dirty="0">
                <a:latin typeface="Century Gothic" panose="020B0502020202020204" pitchFamily="34" charset="0"/>
              </a:rPr>
              <a:t>a 12:00 </a:t>
            </a:r>
            <a:r>
              <a:rPr lang="es-ES" altLang="es-CO" sz="1600" b="0" dirty="0" smtClean="0">
                <a:latin typeface="Century Gothic" panose="020B0502020202020204" pitchFamily="34" charset="0"/>
              </a:rPr>
              <a:t>medio día deben </a:t>
            </a:r>
            <a:r>
              <a:rPr lang="es-ES" altLang="es-CO" sz="1600" b="0" dirty="0">
                <a:latin typeface="Century Gothic" panose="020B0502020202020204" pitchFamily="34" charset="0"/>
              </a:rPr>
              <a:t>ingresar y salir por el sótano</a:t>
            </a:r>
            <a:endParaRPr lang="es-CO" altLang="es-CO" sz="1600" b="0" dirty="0">
              <a:latin typeface="Century Gothic" panose="020B0502020202020204" pitchFamily="34" charset="0"/>
            </a:endParaRPr>
          </a:p>
          <a:p>
            <a:pPr>
              <a:buFont typeface="Arial" panose="020B0604020202020204" pitchFamily="34" charset="0"/>
              <a:buNone/>
            </a:pPr>
            <a:r>
              <a:rPr lang="es-ES" altLang="es-CO" sz="1600" b="0" dirty="0">
                <a:latin typeface="Century Gothic" panose="020B0502020202020204" pitchFamily="34" charset="0"/>
              </a:rPr>
              <a:t>Después del medio día deben ingresar y salir por la torre Milton</a:t>
            </a:r>
            <a:endParaRPr lang="es-CO" altLang="es-CO" sz="1600" b="0" dirty="0">
              <a:latin typeface="Century Gothic" panose="020B0502020202020204" pitchFamily="34" charset="0"/>
            </a:endParaRPr>
          </a:p>
          <a:p>
            <a:r>
              <a:rPr lang="es-ES" altLang="es-CO" sz="1600" dirty="0">
                <a:latin typeface="Century Gothic" panose="020B0502020202020204" pitchFamily="34" charset="0"/>
              </a:rPr>
              <a:t>Domingos</a:t>
            </a:r>
            <a:endParaRPr lang="es-CO" altLang="es-CO" sz="1600" dirty="0">
              <a:latin typeface="Century Gothic" panose="020B0502020202020204" pitchFamily="34" charset="0"/>
            </a:endParaRPr>
          </a:p>
          <a:p>
            <a:pPr>
              <a:buFont typeface="Arial" panose="020B0604020202020204" pitchFamily="34" charset="0"/>
              <a:buNone/>
            </a:pPr>
            <a:r>
              <a:rPr lang="es-ES" altLang="es-CO" sz="1600" b="0" dirty="0">
                <a:latin typeface="Century Gothic" panose="020B0502020202020204" pitchFamily="34" charset="0"/>
              </a:rPr>
              <a:t>Las 24 horas debe ingresar y salir por la torre Milton.</a:t>
            </a:r>
            <a:endParaRPr lang="es-CO" altLang="es-CO" sz="1600" b="0" dirty="0">
              <a:latin typeface="Century Gothic" panose="020B0502020202020204" pitchFamily="34" charset="0"/>
            </a:endParaRPr>
          </a:p>
          <a:p>
            <a:pPr>
              <a:buNone/>
            </a:pPr>
            <a:endParaRPr lang="es-CO" altLang="es-CO" sz="1600" b="0" dirty="0">
              <a:latin typeface="Century Gothic" panose="020B0502020202020204" pitchFamily="34"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0914" y="185305"/>
            <a:ext cx="1880523" cy="576695"/>
          </a:xfrm>
          <a:prstGeom prst="rect">
            <a:avLst/>
          </a:prstGeom>
        </p:spPr>
      </p:pic>
    </p:spTree>
    <p:extLst>
      <p:ext uri="{BB962C8B-B14F-4D97-AF65-F5344CB8AC3E}">
        <p14:creationId xmlns:p14="http://schemas.microsoft.com/office/powerpoint/2010/main" val="952035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CuadroTexto"/>
          <p:cNvSpPr txBox="1">
            <a:spLocks noChangeArrowheads="1"/>
          </p:cNvSpPr>
          <p:nvPr/>
        </p:nvSpPr>
        <p:spPr bwMode="auto">
          <a:xfrm>
            <a:off x="304800" y="806891"/>
            <a:ext cx="853569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r>
              <a:rPr lang="es-ES" altLang="es-CO" sz="1800" b="0" dirty="0" smtClean="0">
                <a:latin typeface="Century Gothic" panose="020B0502020202020204" pitchFamily="34" charset="0"/>
              </a:rPr>
              <a:t> La </a:t>
            </a:r>
            <a:r>
              <a:rPr lang="es-ES" altLang="es-CO" sz="1800" b="0" dirty="0">
                <a:latin typeface="Century Gothic" panose="020B0502020202020204" pitchFamily="34" charset="0"/>
              </a:rPr>
              <a:t>empresa no se hace responsable por pérdidas de dinero u objetos de valor, por favor abstenerse de llevar al sitio de trabajo estos </a:t>
            </a:r>
            <a:r>
              <a:rPr lang="es-ES" altLang="es-CO" sz="1800" b="0" dirty="0" smtClean="0">
                <a:latin typeface="Century Gothic" panose="020B0502020202020204" pitchFamily="34" charset="0"/>
              </a:rPr>
              <a:t>objetos. En </a:t>
            </a:r>
            <a:r>
              <a:rPr lang="es-ES" altLang="es-CO" sz="1800" b="0" dirty="0">
                <a:latin typeface="Century Gothic" panose="020B0502020202020204" pitchFamily="34" charset="0"/>
              </a:rPr>
              <a:t>caso de extrema necesidad el trabajador podrá solicitar a su Jefe Inmediato la custodia esos </a:t>
            </a:r>
            <a:r>
              <a:rPr lang="es-ES" altLang="es-CO" sz="1800" b="0" dirty="0" smtClean="0">
                <a:latin typeface="Century Gothic" panose="020B0502020202020204" pitchFamily="34" charset="0"/>
              </a:rPr>
              <a:t>elementos.</a:t>
            </a:r>
            <a:endParaRPr lang="es-CO" altLang="es-CO" sz="1800" b="0" dirty="0">
              <a:latin typeface="Century Gothic" panose="020B0502020202020204" pitchFamily="34" charset="0"/>
            </a:endParaRPr>
          </a:p>
          <a:p>
            <a:pPr algn="just"/>
            <a:endParaRPr lang="es-CO" altLang="es-CO" sz="1800" b="0" dirty="0">
              <a:latin typeface="Century Gothic" panose="020B0502020202020204" pitchFamily="34" charset="0"/>
            </a:endParaRPr>
          </a:p>
          <a:p>
            <a:pPr algn="just"/>
            <a:r>
              <a:rPr lang="es-ES" altLang="es-CO" sz="1800" b="0" dirty="0">
                <a:latin typeface="Century Gothic" panose="020B0502020202020204" pitchFamily="34" charset="0"/>
              </a:rPr>
              <a:t>Toda mercancía y objeto que se retire del sitio de trabajo debe ser autorizado por el Jefe inmediato diligenciado el formato correspondiente, sin esta autorización el guarda de seguridad no le permitirá la salida de estos objetos. </a:t>
            </a:r>
            <a:endParaRPr lang="es-CO" altLang="es-CO" sz="1800" b="0" dirty="0">
              <a:latin typeface="Century Gothic" panose="020B0502020202020204" pitchFamily="34" charset="0"/>
            </a:endParaRPr>
          </a:p>
          <a:p>
            <a:pPr algn="just"/>
            <a:endParaRPr lang="es-CO" altLang="es-CO" sz="1800" b="0" dirty="0">
              <a:latin typeface="Century Gothic" panose="020B0502020202020204" pitchFamily="34" charset="0"/>
            </a:endParaRPr>
          </a:p>
          <a:p>
            <a:pPr algn="just"/>
            <a:r>
              <a:rPr lang="es-ES" altLang="es-CO" sz="1800" b="0" dirty="0">
                <a:latin typeface="Century Gothic" panose="020B0502020202020204" pitchFamily="34" charset="0"/>
              </a:rPr>
              <a:t>Las compras que se realicen dentro de las instalaciones de la FOSCAL, para autorizar su salida deben ser aprobadas por el jefe inmediato quien le solicitara la factura de compra.  Tenga presente que a la salida el guarda de seguridad  solicitara la autorización del jefe inmediato</a:t>
            </a:r>
            <a:endParaRPr lang="es-CO" altLang="es-CO" sz="1800" b="0" dirty="0">
              <a:latin typeface="Century Gothic" panose="020B0502020202020204" pitchFamily="34" charset="0"/>
            </a:endParaRPr>
          </a:p>
          <a:p>
            <a:pPr algn="just"/>
            <a:endParaRPr lang="es-CO" altLang="es-CO" sz="1800" b="0" dirty="0">
              <a:latin typeface="Century Gothic" panose="020B0502020202020204" pitchFamily="34" charset="0"/>
            </a:endParaRPr>
          </a:p>
          <a:p>
            <a:pPr algn="just"/>
            <a:r>
              <a:rPr lang="es-ES" altLang="es-CO" sz="1800" b="0" dirty="0">
                <a:latin typeface="Century Gothic" panose="020B0502020202020204" pitchFamily="34" charset="0"/>
              </a:rPr>
              <a:t>El personal una vez ingresa no está autorizada para salir de las instalaciones del sitio de trabajo salvo que sea para cumplir una función propia del cargo o porque terminó el turno laboral.</a:t>
            </a:r>
            <a:endParaRPr lang="es-CO" altLang="es-CO" sz="1800" b="0" dirty="0">
              <a:latin typeface="Century Gothic" panose="020B0502020202020204" pitchFamily="34"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4200" y="228600"/>
            <a:ext cx="1699592" cy="521209"/>
          </a:xfrm>
          <a:prstGeom prst="rect">
            <a:avLst/>
          </a:prstGeom>
        </p:spPr>
      </p:pic>
    </p:spTree>
    <p:extLst>
      <p:ext uri="{BB962C8B-B14F-4D97-AF65-F5344CB8AC3E}">
        <p14:creationId xmlns:p14="http://schemas.microsoft.com/office/powerpoint/2010/main" val="482358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60478" y="2286000"/>
            <a:ext cx="5875327" cy="1015663"/>
          </a:xfrm>
          <a:prstGeom prst="rect">
            <a:avLst/>
          </a:prstGeom>
        </p:spPr>
        <p:txBody>
          <a:bodyPr wrap="none">
            <a:spAutoFit/>
          </a:bodyPr>
          <a:lstStyle/>
          <a:p>
            <a:pPr algn="ctr" eaLnBrk="1" hangingPunct="1"/>
            <a:r>
              <a:rPr lang="es-ES_tradnl" altLang="es-CO" sz="6000" dirty="0">
                <a:latin typeface="Century Gothic" panose="020B0502020202020204" pitchFamily="34" charset="0"/>
              </a:rPr>
              <a:t>INSTITUCIONAL </a:t>
            </a:r>
            <a:endParaRPr lang="es-ES" altLang="es-CO" sz="6000" dirty="0">
              <a:latin typeface="Century Gothic" panose="020B0502020202020204" pitchFamily="34"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4927" y="228600"/>
            <a:ext cx="2133600" cy="654305"/>
          </a:xfrm>
          <a:prstGeom prst="rect">
            <a:avLst/>
          </a:prstGeom>
        </p:spPr>
      </p:pic>
    </p:spTree>
    <p:extLst>
      <p:ext uri="{BB962C8B-B14F-4D97-AF65-F5344CB8AC3E}">
        <p14:creationId xmlns:p14="http://schemas.microsoft.com/office/powerpoint/2010/main" val="14706671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CuadroTexto"/>
          <p:cNvSpPr txBox="1">
            <a:spLocks noChangeArrowheads="1"/>
          </p:cNvSpPr>
          <p:nvPr/>
        </p:nvSpPr>
        <p:spPr bwMode="auto">
          <a:xfrm>
            <a:off x="228600" y="1219200"/>
            <a:ext cx="8577262" cy="462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85750" indent="-285750" algn="just"/>
            <a:r>
              <a:rPr lang="es-ES" altLang="es-CO" sz="1600" b="0" dirty="0" smtClean="0">
                <a:latin typeface="Century Gothic" panose="020B0502020202020204" pitchFamily="34" charset="0"/>
              </a:rPr>
              <a:t>Cada </a:t>
            </a:r>
            <a:r>
              <a:rPr lang="es-ES" altLang="es-CO" sz="1600" b="0" dirty="0">
                <a:latin typeface="Century Gothic" panose="020B0502020202020204" pitchFamily="34" charset="0"/>
              </a:rPr>
              <a:t>vez que un trabajador de LINCO S.A.S termina su turno de trabajo deberá acatar las instrucciones del guarda de seguridad, quien le solicitara entre otras desocupar su bolso, paquetes o cartera, esta actividad debe ser realizada por el trabajador en presencia del guarda de seguridad.  Cuando el guarda o Jefe inmediato lo considere necesario, el trabajador podrá  ser requisado.  En el caso de las mujeres serán requisadas por una mujer según los protocolos establecidos por la empresa de vigilancia.</a:t>
            </a:r>
            <a:endParaRPr lang="es-CO" altLang="es-CO" sz="1600" b="0" dirty="0">
              <a:latin typeface="Century Gothic" panose="020B0502020202020204" pitchFamily="34" charset="0"/>
            </a:endParaRPr>
          </a:p>
          <a:p>
            <a:pPr algn="just"/>
            <a:endParaRPr lang="es-CO" altLang="es-CO" sz="1600" b="0" dirty="0">
              <a:latin typeface="Century Gothic" panose="020B0502020202020204" pitchFamily="34" charset="0"/>
            </a:endParaRPr>
          </a:p>
          <a:p>
            <a:pPr marL="285750" indent="-285750" algn="just"/>
            <a:r>
              <a:rPr lang="es-ES" altLang="es-CO" sz="1600" b="0" dirty="0">
                <a:latin typeface="Century Gothic" panose="020B0502020202020204" pitchFamily="34" charset="0"/>
              </a:rPr>
              <a:t>Durante su jornada laboral los trabajadores de LINCO S.A.S siempre deben portar el carnet de manera visible.</a:t>
            </a:r>
            <a:endParaRPr lang="es-CO" altLang="es-CO" sz="1600" b="0" dirty="0">
              <a:latin typeface="Century Gothic" panose="020B0502020202020204" pitchFamily="34" charset="0"/>
            </a:endParaRPr>
          </a:p>
          <a:p>
            <a:pPr algn="just">
              <a:buFont typeface="Arial" panose="020B0604020202020204" pitchFamily="34" charset="0"/>
              <a:buNone/>
            </a:pPr>
            <a:r>
              <a:rPr lang="es-ES" altLang="es-CO" sz="1600" b="0" dirty="0">
                <a:latin typeface="Century Gothic" panose="020B0502020202020204" pitchFamily="34" charset="0"/>
              </a:rPr>
              <a:t> </a:t>
            </a:r>
            <a:endParaRPr lang="es-CO" altLang="es-CO" sz="1600" b="0" dirty="0">
              <a:latin typeface="Century Gothic" panose="020B0502020202020204" pitchFamily="34" charset="0"/>
            </a:endParaRPr>
          </a:p>
          <a:p>
            <a:pPr marL="285750" indent="-285750" algn="just"/>
            <a:r>
              <a:rPr lang="es-ES" altLang="es-CO" sz="1600" b="0" dirty="0">
                <a:latin typeface="Century Gothic" panose="020B0502020202020204" pitchFamily="34" charset="0"/>
              </a:rPr>
              <a:t>El desacato de alguna de estas instrucciones será tomado como un acto de indisciplina e incumplimiento de las instrucciones para lo cual se procederá a cumplir con lo establecido en el reglamento interno de trabajo</a:t>
            </a:r>
          </a:p>
          <a:p>
            <a:pPr algn="just">
              <a:buFont typeface="Arial" panose="020B0604020202020204" pitchFamily="34" charset="0"/>
              <a:buNone/>
            </a:pPr>
            <a:endParaRPr lang="es-ES" altLang="es-CO" sz="1600" b="0" dirty="0">
              <a:latin typeface="Century Gothic" panose="020B0502020202020204" pitchFamily="34" charset="0"/>
            </a:endParaRPr>
          </a:p>
          <a:p>
            <a:pPr algn="just">
              <a:buFont typeface="Arial" panose="020B0604020202020204" pitchFamily="34" charset="0"/>
              <a:buNone/>
            </a:pPr>
            <a:r>
              <a:rPr lang="es-ES" altLang="es-CO" sz="1600" b="0" dirty="0">
                <a:latin typeface="Century Gothic" panose="020B0502020202020204" pitchFamily="34" charset="0"/>
              </a:rPr>
              <a:t>Publíquese y cúmplase.</a:t>
            </a:r>
            <a:endParaRPr lang="es-CO" altLang="es-CO" sz="1600" b="0" dirty="0">
              <a:latin typeface="Century Gothic" panose="020B0502020202020204" pitchFamily="34" charset="0"/>
            </a:endParaRPr>
          </a:p>
          <a:p>
            <a:pPr algn="just">
              <a:buFont typeface="Arial" panose="020B0604020202020204" pitchFamily="34" charset="0"/>
              <a:buNone/>
            </a:pPr>
            <a:r>
              <a:rPr lang="es-ES" altLang="es-CO" sz="1600" b="0" dirty="0" smtClean="0">
                <a:latin typeface="Century Gothic" panose="020B0502020202020204" pitchFamily="34" charset="0"/>
              </a:rPr>
              <a:t>Gerente General</a:t>
            </a:r>
            <a:endParaRPr lang="es-CO" altLang="es-CO" sz="1600" b="0" dirty="0">
              <a:latin typeface="Century Gothic" panose="020B0502020202020204" pitchFamily="34"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4200" y="304800"/>
            <a:ext cx="1600202" cy="490729"/>
          </a:xfrm>
          <a:prstGeom prst="rect">
            <a:avLst/>
          </a:prstGeom>
        </p:spPr>
      </p:pic>
    </p:spTree>
    <p:extLst>
      <p:ext uri="{BB962C8B-B14F-4D97-AF65-F5344CB8AC3E}">
        <p14:creationId xmlns:p14="http://schemas.microsoft.com/office/powerpoint/2010/main" val="742685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CuadroTexto"/>
          <p:cNvSpPr txBox="1">
            <a:spLocks noChangeArrowheads="1"/>
          </p:cNvSpPr>
          <p:nvPr/>
        </p:nvSpPr>
        <p:spPr bwMode="auto">
          <a:xfrm>
            <a:off x="1143000" y="1905000"/>
            <a:ext cx="6781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4800" dirty="0">
                <a:latin typeface="Century Gothic" panose="020B0502020202020204" pitchFamily="34" charset="0"/>
              </a:rPr>
              <a:t>PROTOCOLO PARA USO ADECUADO DEL UNIFORME</a:t>
            </a:r>
            <a:endParaRPr lang="es-ES" altLang="es-CO" sz="4800" dirty="0">
              <a:latin typeface="Century Gothic" panose="020B0502020202020204" pitchFamily="34" charset="0"/>
            </a:endParaRPr>
          </a:p>
        </p:txBody>
      </p:sp>
      <p:sp>
        <p:nvSpPr>
          <p:cNvPr id="3" name="1 CuadroTexto"/>
          <p:cNvSpPr txBox="1">
            <a:spLocks noChangeArrowheads="1"/>
          </p:cNvSpPr>
          <p:nvPr/>
        </p:nvSpPr>
        <p:spPr bwMode="auto">
          <a:xfrm>
            <a:off x="1377951" y="5791200"/>
            <a:ext cx="6402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CO" altLang="es-CO" sz="1800" b="0" u="sng" dirty="0">
                <a:latin typeface="Century Gothic" panose="020B0502020202020204" pitchFamily="34" charset="0"/>
              </a:rPr>
              <a:t>“Recuerde su imagen es la imagen de la organización”</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9192" y="304800"/>
            <a:ext cx="1739347" cy="533400"/>
          </a:xfrm>
          <a:prstGeom prst="rect">
            <a:avLst/>
          </a:prstGeom>
        </p:spPr>
      </p:pic>
    </p:spTree>
    <p:extLst>
      <p:ext uri="{BB962C8B-B14F-4D97-AF65-F5344CB8AC3E}">
        <p14:creationId xmlns:p14="http://schemas.microsoft.com/office/powerpoint/2010/main" val="2212381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Rectángulo">
            <a:extLst>
              <a:ext uri="{FF2B5EF4-FFF2-40B4-BE49-F238E27FC236}"/>
            </a:extLst>
          </p:cNvPr>
          <p:cNvSpPr/>
          <p:nvPr/>
        </p:nvSpPr>
        <p:spPr bwMode="auto">
          <a:xfrm>
            <a:off x="332509" y="457199"/>
            <a:ext cx="5791200" cy="5291137"/>
          </a:xfrm>
          <a:prstGeom prst="rect">
            <a:avLst/>
          </a:prstGeom>
          <a:no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eaLnBrk="1" hangingPunct="1">
              <a:tabLst>
                <a:tab pos="355600" algn="l"/>
              </a:tabLst>
              <a:defRPr/>
            </a:pPr>
            <a:r>
              <a:rPr lang="es-CO" sz="2000" dirty="0">
                <a:solidFill>
                  <a:srgbClr val="C00000"/>
                </a:solidFill>
                <a:latin typeface="Century Gothic" pitchFamily="34" charset="0"/>
              </a:rPr>
              <a:t>UNIFORME</a:t>
            </a:r>
          </a:p>
          <a:p>
            <a:pPr eaLnBrk="1" hangingPunct="1">
              <a:tabLst>
                <a:tab pos="355600" algn="l"/>
              </a:tabLst>
              <a:defRPr/>
            </a:pPr>
            <a:endParaRPr lang="es-CO" sz="1600" b="0" dirty="0">
              <a:solidFill>
                <a:srgbClr val="000066"/>
              </a:solidFill>
              <a:latin typeface="Century Gothic" pitchFamily="34" charset="0"/>
            </a:endParaRP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Debe estar completo, limpio, planchado.</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Las prendas no deben estar ajustadas al cuerpo, y las botas del pantalón deben ir acordes al </a:t>
            </a:r>
            <a:r>
              <a:rPr lang="es-CO" b="0" dirty="0" smtClean="0">
                <a:solidFill>
                  <a:srgbClr val="000066"/>
                </a:solidFill>
                <a:latin typeface="Century Gothic" pitchFamily="34" charset="0"/>
              </a:rPr>
              <a:t>zapato.</a:t>
            </a:r>
          </a:p>
          <a:p>
            <a:pPr marL="285750" indent="-285750" eaLnBrk="1" hangingPunct="1">
              <a:buFont typeface="Wingdings" pitchFamily="2" charset="2"/>
              <a:buChar char="q"/>
              <a:tabLst>
                <a:tab pos="355600" algn="l"/>
              </a:tabLst>
              <a:defRPr/>
            </a:pPr>
            <a:r>
              <a:rPr lang="es-CO" b="0" dirty="0" smtClean="0">
                <a:solidFill>
                  <a:srgbClr val="000066"/>
                </a:solidFill>
                <a:latin typeface="Century Gothic" pitchFamily="34" charset="0"/>
              </a:rPr>
              <a:t>Personal </a:t>
            </a:r>
            <a:r>
              <a:rPr lang="es-CO" b="0" dirty="0">
                <a:solidFill>
                  <a:srgbClr val="000066"/>
                </a:solidFill>
                <a:latin typeface="Century Gothic" pitchFamily="34" charset="0"/>
              </a:rPr>
              <a:t>de uniforme </a:t>
            </a:r>
            <a:r>
              <a:rPr lang="es-CO" b="0" dirty="0" smtClean="0">
                <a:solidFill>
                  <a:srgbClr val="000066"/>
                </a:solidFill>
                <a:latin typeface="Century Gothic" pitchFamily="34" charset="0"/>
              </a:rPr>
              <a:t>claro, medias </a:t>
            </a:r>
            <a:r>
              <a:rPr lang="es-CO" b="0" dirty="0">
                <a:solidFill>
                  <a:srgbClr val="000066"/>
                </a:solidFill>
                <a:latin typeface="Century Gothic" pitchFamily="34" charset="0"/>
              </a:rPr>
              <a:t>blancas, personal de uniforme oscuro, medias azul oscuras o negras.</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El uniforme no debe estar manchado ni roto.</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El uniforme no lleva logo ni nombre, no se le debe agregar nada al uniforme (accesorios, prendedores, sticker, etc.)</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No se permite modificar el </a:t>
            </a:r>
            <a:r>
              <a:rPr lang="es-CO" b="0" dirty="0" smtClean="0">
                <a:solidFill>
                  <a:srgbClr val="000066"/>
                </a:solidFill>
                <a:latin typeface="Century Gothic" pitchFamily="34" charset="0"/>
              </a:rPr>
              <a:t>uniforme, </a:t>
            </a:r>
            <a:r>
              <a:rPr lang="es-CO" b="0" dirty="0">
                <a:solidFill>
                  <a:srgbClr val="000066"/>
                </a:solidFill>
                <a:latin typeface="Century Gothic" pitchFamily="34" charset="0"/>
              </a:rPr>
              <a:t>no hacer bolsillos ni cierres adicionales.</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Mico y delantal en los bolsillos no depositar accesorios ni cosas que generen abultamiento.</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Calzado siempre limpio y en buen estado.</a:t>
            </a:r>
          </a:p>
        </p:txBody>
      </p:sp>
      <p:pic>
        <p:nvPicPr>
          <p:cNvPr id="3" name="Picture 2" descr="G:\DCIM\100MSDCF\DSC00359.JPG"/>
          <p:cNvPicPr>
            <a:picLocks noChangeAspect="1" noChangeArrowheads="1"/>
          </p:cNvPicPr>
          <p:nvPr/>
        </p:nvPicPr>
        <p:blipFill>
          <a:blip r:embed="rId2">
            <a:extLst>
              <a:ext uri="{28A0092B-C50C-407E-A947-70E740481C1C}">
                <a14:useLocalDpi xmlns:a14="http://schemas.microsoft.com/office/drawing/2010/main" val="0"/>
              </a:ext>
            </a:extLst>
          </a:blip>
          <a:srcRect l="20651" r="24321"/>
          <a:stretch>
            <a:fillRect/>
          </a:stretch>
        </p:blipFill>
        <p:spPr bwMode="auto">
          <a:xfrm>
            <a:off x="6144491" y="914400"/>
            <a:ext cx="2057400"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1508" y="270254"/>
            <a:ext cx="1219202" cy="373889"/>
          </a:xfrm>
          <a:prstGeom prst="rect">
            <a:avLst/>
          </a:prstGeom>
        </p:spPr>
      </p:pic>
    </p:spTree>
    <p:extLst>
      <p:ext uri="{BB962C8B-B14F-4D97-AF65-F5344CB8AC3E}">
        <p14:creationId xmlns:p14="http://schemas.microsoft.com/office/powerpoint/2010/main" val="4008718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Rectángulo">
            <a:extLst>
              <a:ext uri="{FF2B5EF4-FFF2-40B4-BE49-F238E27FC236}"/>
            </a:extLst>
          </p:cNvPr>
          <p:cNvSpPr/>
          <p:nvPr/>
        </p:nvSpPr>
        <p:spPr bwMode="auto">
          <a:xfrm>
            <a:off x="257175" y="457200"/>
            <a:ext cx="6254959" cy="5562600"/>
          </a:xfrm>
          <a:prstGeom prst="rect">
            <a:avLst/>
          </a:prstGeom>
          <a:no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just" eaLnBrk="1" hangingPunct="1">
              <a:tabLst>
                <a:tab pos="355600" algn="l"/>
              </a:tabLst>
              <a:defRPr/>
            </a:pPr>
            <a:r>
              <a:rPr lang="es-CO" sz="2000" dirty="0" smtClean="0">
                <a:solidFill>
                  <a:srgbClr val="C00000"/>
                </a:solidFill>
                <a:latin typeface="Century Gothic" pitchFamily="34" charset="0"/>
              </a:rPr>
              <a:t>MAQUILLAJE:</a:t>
            </a:r>
            <a:endParaRPr lang="es-CO" sz="1600" b="0" dirty="0">
              <a:solidFill>
                <a:srgbClr val="000066"/>
              </a:solidFill>
              <a:latin typeface="Century Gothic" pitchFamily="34" charset="0"/>
            </a:endParaRP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Debe ser con tonos suaves que combinen con el uniforme.</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No debe ser un maquillaje llamativo.</a:t>
            </a:r>
          </a:p>
          <a:p>
            <a:pPr eaLnBrk="1" hangingPunct="1">
              <a:tabLst>
                <a:tab pos="355600" algn="l"/>
              </a:tabLst>
              <a:defRPr/>
            </a:pPr>
            <a:endParaRPr lang="es-CO" b="0" dirty="0">
              <a:solidFill>
                <a:srgbClr val="000066"/>
              </a:solidFill>
              <a:latin typeface="Century Gothic" pitchFamily="34" charset="0"/>
            </a:endParaRPr>
          </a:p>
          <a:p>
            <a:pPr eaLnBrk="1" hangingPunct="1">
              <a:tabLst>
                <a:tab pos="355600" algn="l"/>
              </a:tabLst>
              <a:defRPr/>
            </a:pPr>
            <a:r>
              <a:rPr lang="es-CO" dirty="0" smtClean="0">
                <a:solidFill>
                  <a:srgbClr val="C00000"/>
                </a:solidFill>
                <a:latin typeface="Century Gothic" pitchFamily="34" charset="0"/>
              </a:rPr>
              <a:t>OTROS:</a:t>
            </a:r>
            <a:endParaRPr lang="es-CO" dirty="0">
              <a:solidFill>
                <a:srgbClr val="C00000"/>
              </a:solidFill>
              <a:latin typeface="Century Gothic" pitchFamily="34" charset="0"/>
            </a:endParaRP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No usar accesorios de ningún tipo</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El carné debe estar limpio y se debe portar únicamente al lado superior izquierdo en la pestaña, por ninguna razón se deben dejar de portar. (no pegar sticker).</a:t>
            </a:r>
          </a:p>
          <a:p>
            <a:pPr eaLnBrk="1" hangingPunct="1">
              <a:tabLst>
                <a:tab pos="355600" algn="l"/>
              </a:tabLst>
              <a:defRPr/>
            </a:pPr>
            <a:endParaRPr lang="es-CO" dirty="0">
              <a:solidFill>
                <a:srgbClr val="C00000"/>
              </a:solidFill>
              <a:latin typeface="Century Gothic" pitchFamily="34" charset="0"/>
            </a:endParaRPr>
          </a:p>
          <a:p>
            <a:pPr eaLnBrk="1" hangingPunct="1">
              <a:tabLst>
                <a:tab pos="355600" algn="l"/>
              </a:tabLst>
              <a:defRPr/>
            </a:pPr>
            <a:r>
              <a:rPr lang="es-CO" dirty="0" smtClean="0">
                <a:solidFill>
                  <a:srgbClr val="C00000"/>
                </a:solidFill>
                <a:latin typeface="Century Gothic" pitchFamily="34" charset="0"/>
              </a:rPr>
              <a:t>PEINADO:</a:t>
            </a:r>
            <a:endParaRPr lang="es-CO" dirty="0">
              <a:solidFill>
                <a:srgbClr val="C00000"/>
              </a:solidFill>
              <a:latin typeface="Century Gothic" pitchFamily="34" charset="0"/>
            </a:endParaRPr>
          </a:p>
          <a:p>
            <a:pPr eaLnBrk="1" hangingPunct="1">
              <a:tabLst>
                <a:tab pos="355600" algn="l"/>
              </a:tabLst>
              <a:defRPr/>
            </a:pPr>
            <a:r>
              <a:rPr lang="es-CO" dirty="0">
                <a:solidFill>
                  <a:srgbClr val="000066"/>
                </a:solidFill>
                <a:latin typeface="Century Gothic" pitchFamily="34" charset="0"/>
              </a:rPr>
              <a:t>Mujer:</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Debe estar recogido en una cebolla tipo bailarina amarrada únicamente con la bamba, cabello totalmente recogido.</a:t>
            </a:r>
          </a:p>
          <a:p>
            <a:pPr eaLnBrk="1" hangingPunct="1">
              <a:tabLst>
                <a:tab pos="355600" algn="l"/>
              </a:tabLst>
              <a:defRPr/>
            </a:pPr>
            <a:r>
              <a:rPr lang="es-CO" dirty="0">
                <a:solidFill>
                  <a:srgbClr val="000066"/>
                </a:solidFill>
                <a:latin typeface="Century Gothic" pitchFamily="34" charset="0"/>
              </a:rPr>
              <a:t>Hombre:</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Cabello corto, (corte serio)</a:t>
            </a:r>
          </a:p>
          <a:p>
            <a:pPr marL="285750" indent="-285750" eaLnBrk="1" hangingPunct="1">
              <a:buFont typeface="Wingdings" pitchFamily="2" charset="2"/>
              <a:buChar char="q"/>
              <a:tabLst>
                <a:tab pos="355600" algn="l"/>
              </a:tabLst>
              <a:defRPr/>
            </a:pPr>
            <a:r>
              <a:rPr lang="es-CO" b="0" dirty="0">
                <a:solidFill>
                  <a:srgbClr val="000066"/>
                </a:solidFill>
                <a:latin typeface="Century Gothic" pitchFamily="34" charset="0"/>
              </a:rPr>
              <a:t>Se deben afeitar para ir a trabajar (una vez al día)</a:t>
            </a:r>
          </a:p>
          <a:p>
            <a:pPr algn="just" eaLnBrk="1" hangingPunct="1">
              <a:tabLst>
                <a:tab pos="355600" algn="l"/>
              </a:tabLst>
              <a:defRPr/>
            </a:pPr>
            <a:endParaRPr lang="es-CO" b="0" dirty="0">
              <a:solidFill>
                <a:srgbClr val="000066"/>
              </a:solidFill>
              <a:latin typeface="Century Gothic" pitchFamily="34" charset="0"/>
            </a:endParaRPr>
          </a:p>
        </p:txBody>
      </p:sp>
      <p:pic>
        <p:nvPicPr>
          <p:cNvPr id="3" name="Picture 2" descr="G:\DCIM\100MSDCF\DSC00360.JPG"/>
          <p:cNvPicPr>
            <a:picLocks noChangeAspect="1" noChangeArrowheads="1"/>
          </p:cNvPicPr>
          <p:nvPr/>
        </p:nvPicPr>
        <p:blipFill rotWithShape="1">
          <a:blip r:embed="rId2">
            <a:extLst>
              <a:ext uri="{28A0092B-C50C-407E-A947-70E740481C1C}">
                <a14:useLocalDpi xmlns:a14="http://schemas.microsoft.com/office/drawing/2010/main" val="0"/>
              </a:ext>
            </a:extLst>
          </a:blip>
          <a:srcRect l="24779" r="12122" b="16553"/>
          <a:stretch/>
        </p:blipFill>
        <p:spPr bwMode="auto">
          <a:xfrm>
            <a:off x="6720392" y="990600"/>
            <a:ext cx="1767681"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http://mujer.orange.es/UpImages/3394/mono_bailarina_10ba48f9863c04e314338730e.jpg"/>
          <p:cNvPicPr>
            <a:picLocks noChangeAspect="1" noChangeArrowheads="1"/>
          </p:cNvPicPr>
          <p:nvPr/>
        </p:nvPicPr>
        <p:blipFill>
          <a:blip r:embed="rId3">
            <a:extLst>
              <a:ext uri="{28A0092B-C50C-407E-A947-70E740481C1C}">
                <a14:useLocalDpi xmlns:a14="http://schemas.microsoft.com/office/drawing/2010/main" val="0"/>
              </a:ext>
            </a:extLst>
          </a:blip>
          <a:srcRect r="3456" b="50000"/>
          <a:stretch>
            <a:fillRect/>
          </a:stretch>
        </p:blipFill>
        <p:spPr bwMode="auto">
          <a:xfrm>
            <a:off x="6720392" y="4592782"/>
            <a:ext cx="1941304"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http://vhw.tutv.hvimg.com/imagenes/videos/b/a/bandanas-de-cocinero-y-gorros-de-cocina_1_imagen1.jpg"/>
          <p:cNvPicPr>
            <a:picLocks noChangeAspect="1" noChangeArrowheads="1"/>
          </p:cNvPicPr>
          <p:nvPr/>
        </p:nvPicPr>
        <p:blipFill>
          <a:blip r:embed="rId4">
            <a:extLst>
              <a:ext uri="{28A0092B-C50C-407E-A947-70E740481C1C}">
                <a14:useLocalDpi xmlns:a14="http://schemas.microsoft.com/office/drawing/2010/main" val="0"/>
              </a:ext>
            </a:extLst>
          </a:blip>
          <a:srcRect l="11111" r="8888"/>
          <a:stretch>
            <a:fillRect/>
          </a:stretch>
        </p:blipFill>
        <p:spPr bwMode="auto">
          <a:xfrm>
            <a:off x="6720392" y="2846532"/>
            <a:ext cx="1863725"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3800" y="114437"/>
            <a:ext cx="1298415" cy="398181"/>
          </a:xfrm>
          <a:prstGeom prst="rect">
            <a:avLst/>
          </a:prstGeom>
        </p:spPr>
      </p:pic>
    </p:spTree>
    <p:extLst>
      <p:ext uri="{BB962C8B-B14F-4D97-AF65-F5344CB8AC3E}">
        <p14:creationId xmlns:p14="http://schemas.microsoft.com/office/powerpoint/2010/main" val="1175695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Rectángulo">
            <a:extLst>
              <a:ext uri="{FF2B5EF4-FFF2-40B4-BE49-F238E27FC236}"/>
            </a:extLst>
          </p:cNvPr>
          <p:cNvSpPr/>
          <p:nvPr/>
        </p:nvSpPr>
        <p:spPr bwMode="auto">
          <a:xfrm>
            <a:off x="304800" y="990600"/>
            <a:ext cx="5791200" cy="4800600"/>
          </a:xfrm>
          <a:prstGeom prst="rect">
            <a:avLst/>
          </a:prstGeom>
          <a:no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just" eaLnBrk="1" hangingPunct="1">
              <a:tabLst>
                <a:tab pos="355600" algn="l"/>
              </a:tabLst>
              <a:defRPr/>
            </a:pPr>
            <a:r>
              <a:rPr lang="es-CO" sz="2000" dirty="0">
                <a:solidFill>
                  <a:srgbClr val="C00000"/>
                </a:solidFill>
                <a:latin typeface="Century Gothic" pitchFamily="34" charset="0"/>
              </a:rPr>
              <a:t>…ES NORMATIVIDAD EN LINCO</a:t>
            </a:r>
            <a:r>
              <a:rPr lang="es-CO" sz="2000" dirty="0" smtClean="0">
                <a:solidFill>
                  <a:srgbClr val="C00000"/>
                </a:solidFill>
                <a:latin typeface="Century Gothic" pitchFamily="34" charset="0"/>
              </a:rPr>
              <a:t>…</a:t>
            </a:r>
          </a:p>
          <a:p>
            <a:pPr algn="just" eaLnBrk="1" hangingPunct="1">
              <a:tabLst>
                <a:tab pos="355600" algn="l"/>
              </a:tabLst>
              <a:defRPr/>
            </a:pPr>
            <a:endParaRPr lang="es-CO" sz="2000" dirty="0">
              <a:solidFill>
                <a:srgbClr val="C00000"/>
              </a:solidFill>
              <a:latin typeface="Century Gothic" pitchFamily="34" charset="0"/>
            </a:endParaRPr>
          </a:p>
          <a:p>
            <a:pPr algn="just" eaLnBrk="1" hangingPunct="1">
              <a:tabLst>
                <a:tab pos="355600" algn="l"/>
              </a:tabLst>
              <a:defRPr/>
            </a:pPr>
            <a:endParaRPr lang="es-CO" sz="1600" b="0" dirty="0">
              <a:solidFill>
                <a:srgbClr val="000066"/>
              </a:solidFill>
              <a:latin typeface="Century Gothic" pitchFamily="34" charset="0"/>
            </a:endParaRPr>
          </a:p>
          <a:p>
            <a:pPr marL="285750" indent="-285750" algn="just" eaLnBrk="1" hangingPunct="1">
              <a:buFont typeface="Wingdings" pitchFamily="2" charset="2"/>
              <a:buChar char="q"/>
              <a:tabLst>
                <a:tab pos="355600" algn="l"/>
              </a:tabLst>
              <a:defRPr/>
            </a:pPr>
            <a:r>
              <a:rPr lang="es-CO" b="0" dirty="0">
                <a:solidFill>
                  <a:srgbClr val="000066"/>
                </a:solidFill>
                <a:latin typeface="Century Gothic" pitchFamily="34" charset="0"/>
              </a:rPr>
              <a:t>El uniforme se podrá usar para ingresar a las instalaciones, tener en cuenta la presentación personal de manera adecuada</a:t>
            </a:r>
            <a:r>
              <a:rPr lang="es-CO" b="0" dirty="0" smtClean="0">
                <a:solidFill>
                  <a:srgbClr val="000066"/>
                </a:solidFill>
                <a:latin typeface="Century Gothic" pitchFamily="34" charset="0"/>
              </a:rPr>
              <a:t>.</a:t>
            </a:r>
          </a:p>
          <a:p>
            <a:pPr algn="just" eaLnBrk="1" hangingPunct="1">
              <a:tabLst>
                <a:tab pos="355600" algn="l"/>
              </a:tabLst>
              <a:defRPr/>
            </a:pPr>
            <a:endParaRPr lang="es-CO" b="0" dirty="0">
              <a:solidFill>
                <a:srgbClr val="000066"/>
              </a:solidFill>
              <a:latin typeface="Century Gothic" pitchFamily="34" charset="0"/>
            </a:endParaRPr>
          </a:p>
          <a:p>
            <a:pPr marL="285750" indent="-285750" algn="just" eaLnBrk="1" hangingPunct="1">
              <a:buFont typeface="Wingdings" pitchFamily="2" charset="2"/>
              <a:buChar char="q"/>
              <a:tabLst>
                <a:tab pos="355600" algn="l"/>
              </a:tabLst>
              <a:defRPr/>
            </a:pPr>
            <a:r>
              <a:rPr lang="es-CO" b="0" dirty="0">
                <a:solidFill>
                  <a:srgbClr val="000066"/>
                </a:solidFill>
                <a:latin typeface="Century Gothic" pitchFamily="34" charset="0"/>
              </a:rPr>
              <a:t>Si por alguna razón hay algún vínculo de familiaridad con otro compañero, </a:t>
            </a:r>
            <a:r>
              <a:rPr lang="es-CO" dirty="0">
                <a:solidFill>
                  <a:srgbClr val="002060"/>
                </a:solidFill>
                <a:latin typeface="Century Gothic" pitchFamily="34" charset="0"/>
              </a:rPr>
              <a:t>no</a:t>
            </a:r>
            <a:r>
              <a:rPr lang="es-CO" dirty="0">
                <a:solidFill>
                  <a:srgbClr val="000066"/>
                </a:solidFill>
                <a:latin typeface="Century Gothic" pitchFamily="34" charset="0"/>
              </a:rPr>
              <a:t> </a:t>
            </a:r>
            <a:r>
              <a:rPr lang="es-CO" b="0" dirty="0">
                <a:solidFill>
                  <a:srgbClr val="000066"/>
                </a:solidFill>
                <a:latin typeface="Century Gothic" pitchFamily="34" charset="0"/>
              </a:rPr>
              <a:t>podrá presentarse ninguna demostración de afecto (caricias, besos etc.)</a:t>
            </a:r>
          </a:p>
          <a:p>
            <a:pPr marL="285750" indent="-285750" algn="just" eaLnBrk="1" hangingPunct="1">
              <a:buFont typeface="Wingdings" pitchFamily="2" charset="2"/>
              <a:buChar char="q"/>
              <a:tabLst>
                <a:tab pos="355600" algn="l"/>
              </a:tabLst>
              <a:defRPr/>
            </a:pPr>
            <a:endParaRPr lang="es-CO" b="0" dirty="0">
              <a:solidFill>
                <a:srgbClr val="000066"/>
              </a:solidFill>
              <a:latin typeface="Century Gothic" pitchFamily="34" charset="0"/>
            </a:endParaRPr>
          </a:p>
          <a:p>
            <a:pPr algn="just" eaLnBrk="1" hangingPunct="1">
              <a:tabLst>
                <a:tab pos="355600" algn="l"/>
              </a:tabLst>
              <a:defRPr/>
            </a:pPr>
            <a:r>
              <a:rPr lang="es-CO" b="0" dirty="0">
                <a:solidFill>
                  <a:srgbClr val="000066"/>
                </a:solidFill>
                <a:latin typeface="Century Gothic" pitchFamily="34" charset="0"/>
              </a:rPr>
              <a:t>El incumplimiento de esta normatividad se entenderá como una violación a las obligaciones como trabajador, y se tomarán las medidas pertinentes.</a:t>
            </a:r>
          </a:p>
        </p:txBody>
      </p:sp>
      <p:pic>
        <p:nvPicPr>
          <p:cNvPr id="3" name="Picture 2" descr="http://www.tentacionesdemujer.com/wordpress/wp-content/uploads/2012/10/Auro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614055"/>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http://juanpablorico.com/wp-content/uploads/2013/03/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975" y="3200400"/>
            <a:ext cx="2711450"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1049" y="304800"/>
            <a:ext cx="1524001" cy="467361"/>
          </a:xfrm>
          <a:prstGeom prst="rect">
            <a:avLst/>
          </a:prstGeom>
        </p:spPr>
      </p:pic>
    </p:spTree>
    <p:extLst>
      <p:ext uri="{BB962C8B-B14F-4D97-AF65-F5344CB8AC3E}">
        <p14:creationId xmlns:p14="http://schemas.microsoft.com/office/powerpoint/2010/main" val="241132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p:cNvSpPr txBox="1">
            <a:spLocks noChangeArrowheads="1"/>
          </p:cNvSpPr>
          <p:nvPr/>
        </p:nvSpPr>
        <p:spPr bwMode="auto">
          <a:xfrm>
            <a:off x="156441" y="448871"/>
            <a:ext cx="70555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b="0" dirty="0">
                <a:solidFill>
                  <a:srgbClr val="C00000"/>
                </a:solidFill>
                <a:latin typeface="Arial Black" panose="020B0A04020102020204" pitchFamily="34" charset="0"/>
              </a:rPr>
              <a:t>NORMAS DE PRESENTACIÓN PERSONAL</a:t>
            </a:r>
            <a:endParaRPr lang="es-ES" altLang="es-CO" sz="2400" b="0" dirty="0">
              <a:solidFill>
                <a:srgbClr val="C00000"/>
              </a:solidFill>
              <a:latin typeface="Arial Black" panose="020B0A04020102020204" pitchFamily="34" charset="0"/>
            </a:endParaRPr>
          </a:p>
        </p:txBody>
      </p:sp>
      <p:sp>
        <p:nvSpPr>
          <p:cNvPr id="3" name="7 CuadroTexto"/>
          <p:cNvSpPr txBox="1">
            <a:spLocks noChangeArrowheads="1"/>
          </p:cNvSpPr>
          <p:nvPr/>
        </p:nvSpPr>
        <p:spPr bwMode="auto">
          <a:xfrm>
            <a:off x="346364" y="1186348"/>
            <a:ext cx="838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ES_tradnl" altLang="es-CO" sz="1800" b="0" dirty="0">
                <a:solidFill>
                  <a:srgbClr val="000066"/>
                </a:solidFill>
                <a:latin typeface="Century Gothic" panose="020B0502020202020204" pitchFamily="34" charset="0"/>
              </a:rPr>
              <a:t>Para LINCO S.A.S la presentación personal de sus trabajadores es la imagen corporativa en las instalaciones del cliente por ello debemos:</a:t>
            </a:r>
            <a:endParaRPr lang="es-ES" altLang="es-CO" sz="1800" dirty="0">
              <a:solidFill>
                <a:srgbClr val="000066"/>
              </a:solidFill>
              <a:latin typeface="Century Gothic" panose="020B0502020202020204" pitchFamily="34" charset="0"/>
            </a:endParaRPr>
          </a:p>
        </p:txBody>
      </p:sp>
      <p:sp>
        <p:nvSpPr>
          <p:cNvPr id="4" name="6 Rectángulo">
            <a:extLst>
              <a:ext uri="{FF2B5EF4-FFF2-40B4-BE49-F238E27FC236}"/>
            </a:extLst>
          </p:cNvPr>
          <p:cNvSpPr/>
          <p:nvPr/>
        </p:nvSpPr>
        <p:spPr bwMode="auto">
          <a:xfrm>
            <a:off x="2334491" y="2077549"/>
            <a:ext cx="6400800" cy="2621217"/>
          </a:xfrm>
          <a:prstGeom prst="rect">
            <a:avLst/>
          </a:prstGeom>
          <a:no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55600" indent="-355600" algn="just" eaLnBrk="1" hangingPunct="1">
              <a:buFont typeface="Wingdings" pitchFamily="2" charset="2"/>
              <a:buChar char="q"/>
              <a:tabLst>
                <a:tab pos="355600" algn="l"/>
              </a:tabLst>
              <a:defRPr/>
            </a:pPr>
            <a:r>
              <a:rPr lang="es-CO" b="0" dirty="0">
                <a:solidFill>
                  <a:srgbClr val="000066"/>
                </a:solidFill>
                <a:latin typeface="Century Gothic" pitchFamily="34" charset="0"/>
              </a:rPr>
              <a:t>Higiene bucal diariamente.</a:t>
            </a:r>
          </a:p>
          <a:p>
            <a:pPr marL="355600" indent="-355600" algn="just" eaLnBrk="1" hangingPunct="1">
              <a:buFont typeface="Wingdings" pitchFamily="2" charset="2"/>
              <a:buChar char="q"/>
              <a:tabLst>
                <a:tab pos="355600" algn="l"/>
              </a:tabLst>
              <a:defRPr/>
            </a:pPr>
            <a:r>
              <a:rPr lang="es-CO" b="0" dirty="0">
                <a:solidFill>
                  <a:srgbClr val="000066"/>
                </a:solidFill>
                <a:latin typeface="Century Gothic" pitchFamily="34" charset="0"/>
              </a:rPr>
              <a:t>Bañarse todos los días.</a:t>
            </a:r>
          </a:p>
          <a:p>
            <a:pPr marL="355600" indent="-355600" algn="just" eaLnBrk="1" hangingPunct="1">
              <a:buFont typeface="Wingdings" pitchFamily="2" charset="2"/>
              <a:buChar char="q"/>
              <a:tabLst>
                <a:tab pos="355600" algn="l"/>
              </a:tabLst>
              <a:defRPr/>
            </a:pPr>
            <a:r>
              <a:rPr lang="es-CO" b="0" dirty="0">
                <a:solidFill>
                  <a:srgbClr val="000066"/>
                </a:solidFill>
                <a:latin typeface="Century Gothic" pitchFamily="34" charset="0"/>
              </a:rPr>
              <a:t>Lavarse las manos antes y después de comer y/o realizar cualquier actividad.</a:t>
            </a:r>
          </a:p>
          <a:p>
            <a:pPr marL="355600" indent="-355600" algn="just" eaLnBrk="1" hangingPunct="1">
              <a:buFont typeface="Wingdings" pitchFamily="2" charset="2"/>
              <a:buChar char="q"/>
              <a:tabLst>
                <a:tab pos="355600" algn="l"/>
              </a:tabLst>
              <a:defRPr/>
            </a:pPr>
            <a:r>
              <a:rPr lang="es-CO" b="0" dirty="0">
                <a:solidFill>
                  <a:srgbClr val="000066"/>
                </a:solidFill>
                <a:latin typeface="Century Gothic" pitchFamily="34" charset="0"/>
              </a:rPr>
              <a:t>Cortarse y mantener limpias las uñas (no utilizar esmalte)</a:t>
            </a:r>
          </a:p>
          <a:p>
            <a:pPr marL="355600" indent="-355600" algn="just" eaLnBrk="1" hangingPunct="1">
              <a:buFont typeface="Wingdings" pitchFamily="2" charset="2"/>
              <a:buChar char="q"/>
              <a:tabLst>
                <a:tab pos="355600" algn="l"/>
              </a:tabLst>
              <a:defRPr/>
            </a:pPr>
            <a:r>
              <a:rPr lang="es-CO" b="0" dirty="0">
                <a:solidFill>
                  <a:srgbClr val="000066"/>
                </a:solidFill>
                <a:latin typeface="Century Gothic" pitchFamily="34" charset="0"/>
              </a:rPr>
              <a:t>Utilice desodorante.</a:t>
            </a:r>
          </a:p>
          <a:p>
            <a:pPr marL="355600" indent="-355600" algn="just" eaLnBrk="1" hangingPunct="1">
              <a:buFont typeface="Wingdings" pitchFamily="2" charset="2"/>
              <a:buChar char="q"/>
              <a:tabLst>
                <a:tab pos="355600" algn="l"/>
              </a:tabLst>
              <a:defRPr/>
            </a:pPr>
            <a:r>
              <a:rPr lang="es-CO" b="0" dirty="0">
                <a:solidFill>
                  <a:srgbClr val="000066"/>
                </a:solidFill>
                <a:latin typeface="Century Gothic" pitchFamily="34" charset="0"/>
              </a:rPr>
              <a:t>No utilizar accesorios.</a:t>
            </a:r>
          </a:p>
          <a:p>
            <a:pPr marL="355600" indent="-355600" algn="just" eaLnBrk="1" hangingPunct="1">
              <a:tabLst>
                <a:tab pos="355600" algn="l"/>
              </a:tabLst>
              <a:defRPr/>
            </a:pPr>
            <a:endParaRPr lang="es-CO" sz="800" b="0" dirty="0">
              <a:solidFill>
                <a:srgbClr val="000066"/>
              </a:solidFill>
              <a:latin typeface="Century Gothic" pitchFamily="34" charset="0"/>
            </a:endParaRPr>
          </a:p>
        </p:txBody>
      </p:sp>
      <p:pic>
        <p:nvPicPr>
          <p:cNvPr id="5" name="Picture 2" descr="Anyos:Uniformes de trabajo">
            <a:extLst>
              <a:ext uri="{FF2B5EF4-FFF2-40B4-BE49-F238E27FC236}"/>
            </a:extLst>
          </p:cNvPr>
          <p:cNvPicPr>
            <a:picLocks noChangeAspect="1" noChangeArrowheads="1"/>
          </p:cNvPicPr>
          <p:nvPr/>
        </p:nvPicPr>
        <p:blipFill>
          <a:blip r:embed="rId2" cstate="print"/>
          <a:srcRect t="4211" b="11579"/>
          <a:stretch>
            <a:fillRect/>
          </a:stretch>
        </p:blipFill>
        <p:spPr bwMode="auto">
          <a:xfrm>
            <a:off x="156441" y="2107054"/>
            <a:ext cx="2178050" cy="2133600"/>
          </a:xfrm>
          <a:prstGeom prst="rect">
            <a:avLst/>
          </a:prstGeom>
          <a:ln>
            <a:noFill/>
          </a:ln>
          <a:effectLst>
            <a:softEdge rad="112500"/>
          </a:effectLst>
        </p:spPr>
      </p:pic>
      <p:sp>
        <p:nvSpPr>
          <p:cNvPr id="6" name="9 CuadroTexto">
            <a:extLst>
              <a:ext uri="{FF2B5EF4-FFF2-40B4-BE49-F238E27FC236}"/>
            </a:extLst>
          </p:cNvPr>
          <p:cNvSpPr txBox="1"/>
          <p:nvPr/>
        </p:nvSpPr>
        <p:spPr>
          <a:xfrm>
            <a:off x="782782" y="4698766"/>
            <a:ext cx="7654636" cy="67710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eaLnBrk="1" hangingPunct="1">
              <a:defRPr/>
            </a:pPr>
            <a:r>
              <a:rPr lang="es-ES" sz="2000" dirty="0">
                <a:solidFill>
                  <a:srgbClr val="FF0000"/>
                </a:solidFill>
                <a:latin typeface="Century Gothic" pitchFamily="34" charset="0"/>
              </a:rPr>
              <a:t>Nota: </a:t>
            </a:r>
            <a:r>
              <a:rPr lang="es-CO" b="0" dirty="0">
                <a:solidFill>
                  <a:srgbClr val="000066"/>
                </a:solidFill>
                <a:latin typeface="Century Gothic" pitchFamily="34" charset="0"/>
              </a:rPr>
              <a:t>Se prohíbe presentarse a la oficina en camisetilla, </a:t>
            </a:r>
            <a:r>
              <a:rPr lang="es-CO" b="0" dirty="0" smtClean="0">
                <a:solidFill>
                  <a:srgbClr val="000066"/>
                </a:solidFill>
                <a:latin typeface="Century Gothic" pitchFamily="34" charset="0"/>
              </a:rPr>
              <a:t>shorts, </a:t>
            </a:r>
            <a:r>
              <a:rPr lang="es-CO" b="0" dirty="0">
                <a:solidFill>
                  <a:srgbClr val="000066"/>
                </a:solidFill>
                <a:latin typeface="Century Gothic" pitchFamily="34" charset="0"/>
              </a:rPr>
              <a:t>ropa en mal estado, usar gorra ò blusas con escotes pronunciados.</a:t>
            </a:r>
            <a:endParaRPr lang="es-ES" dirty="0">
              <a:solidFill>
                <a:srgbClr val="FF0000"/>
              </a:solidFill>
              <a:latin typeface="Century Gothic" pitchFamily="34" charset="0"/>
            </a:endParaRPr>
          </a:p>
        </p:txBody>
      </p:sp>
      <p:sp>
        <p:nvSpPr>
          <p:cNvPr id="7" name="10 CuadroTexto">
            <a:extLst>
              <a:ext uri="{FF2B5EF4-FFF2-40B4-BE49-F238E27FC236}"/>
            </a:extLst>
          </p:cNvPr>
          <p:cNvSpPr txBox="1"/>
          <p:nvPr/>
        </p:nvSpPr>
        <p:spPr>
          <a:xfrm>
            <a:off x="668482" y="5614991"/>
            <a:ext cx="7883236" cy="647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hangingPunct="1">
              <a:defRPr/>
            </a:pPr>
            <a:r>
              <a:rPr lang="es-ES" dirty="0">
                <a:solidFill>
                  <a:srgbClr val="FF0000"/>
                </a:solidFill>
                <a:latin typeface="Century Gothic" pitchFamily="34" charset="0"/>
              </a:rPr>
              <a:t>Importante: </a:t>
            </a:r>
            <a:r>
              <a:rPr lang="es-CO" b="0" dirty="0">
                <a:solidFill>
                  <a:srgbClr val="000066"/>
                </a:solidFill>
                <a:latin typeface="Century Gothic" pitchFamily="34" charset="0"/>
              </a:rPr>
              <a:t>Desde el primer día laboral debe llevar candado para asignar el </a:t>
            </a:r>
            <a:r>
              <a:rPr lang="es-CO" b="0" dirty="0" smtClean="0">
                <a:solidFill>
                  <a:srgbClr val="000066"/>
                </a:solidFill>
                <a:latin typeface="Century Gothic" pitchFamily="34" charset="0"/>
              </a:rPr>
              <a:t>locker</a:t>
            </a:r>
            <a:endParaRPr lang="es-ES" dirty="0">
              <a:solidFill>
                <a:srgbClr val="FF0000"/>
              </a:solidFill>
              <a:latin typeface="Century Gothic" pitchFamily="34" charset="0"/>
            </a:endParaRPr>
          </a:p>
        </p:txBody>
      </p:sp>
      <p:pic>
        <p:nvPicPr>
          <p:cNvPr id="8" name="Picture 4" descr="http://myreassistant.com/files/2009/09/thumb-up-300x300.jpg"/>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391400" y="3687259"/>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4177" y="234695"/>
            <a:ext cx="1451114" cy="445009"/>
          </a:xfrm>
          <a:prstGeom prst="rect">
            <a:avLst/>
          </a:prstGeom>
        </p:spPr>
      </p:pic>
    </p:spTree>
    <p:extLst>
      <p:ext uri="{BB962C8B-B14F-4D97-AF65-F5344CB8AC3E}">
        <p14:creationId xmlns:p14="http://schemas.microsoft.com/office/powerpoint/2010/main" val="842942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CuadroTexto"/>
          <p:cNvSpPr txBox="1">
            <a:spLocks noChangeArrowheads="1"/>
          </p:cNvSpPr>
          <p:nvPr/>
        </p:nvSpPr>
        <p:spPr bwMode="auto">
          <a:xfrm>
            <a:off x="998538" y="2819400"/>
            <a:ext cx="67818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4800" dirty="0">
                <a:latin typeface="Century Gothic" panose="020B0502020202020204" pitchFamily="34" charset="0"/>
              </a:rPr>
              <a:t>PLAN CARRERA</a:t>
            </a:r>
            <a:endParaRPr lang="es-ES" altLang="es-CO" sz="4800" dirty="0">
              <a:latin typeface="Century Gothic" panose="020B0502020202020204" pitchFamily="34"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0665" y="304800"/>
            <a:ext cx="1739345" cy="533400"/>
          </a:xfrm>
          <a:prstGeom prst="rect">
            <a:avLst/>
          </a:prstGeom>
        </p:spPr>
      </p:pic>
    </p:spTree>
    <p:extLst>
      <p:ext uri="{BB962C8B-B14F-4D97-AF65-F5344CB8AC3E}">
        <p14:creationId xmlns:p14="http://schemas.microsoft.com/office/powerpoint/2010/main" val="2366000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 CuadroTexto">
            <a:extLst>
              <a:ext uri="{FF2B5EF4-FFF2-40B4-BE49-F238E27FC236}"/>
            </a:extLst>
          </p:cNvPr>
          <p:cNvSpPr txBox="1">
            <a:spLocks noChangeArrowheads="1"/>
          </p:cNvSpPr>
          <p:nvPr/>
        </p:nvSpPr>
        <p:spPr bwMode="auto">
          <a:xfrm>
            <a:off x="457200" y="473099"/>
            <a:ext cx="5606555" cy="2862322"/>
          </a:xfrm>
          <a:prstGeom prst="rect">
            <a:avLst/>
          </a:prstGeom>
          <a:noFill/>
          <a:ln>
            <a:headEnd/>
            <a:tailEnd/>
          </a:ln>
        </p:spPr>
        <p:style>
          <a:lnRef idx="1">
            <a:schemeClr val="accent3"/>
          </a:lnRef>
          <a:fillRef idx="1001">
            <a:schemeClr val="lt1"/>
          </a:fillRef>
          <a:effectRef idx="1">
            <a:schemeClr val="accent3"/>
          </a:effectRef>
          <a:fontRef idx="minor">
            <a:schemeClr val="dk1"/>
          </a:fontRef>
        </p:style>
        <p:txBody>
          <a:bodyPr wrap="square">
            <a:spAutoFit/>
          </a:bodyPr>
          <a:lstStyle/>
          <a:p>
            <a:pPr algn="just" eaLnBrk="1" hangingPunct="1">
              <a:defRPr/>
            </a:pPr>
            <a:r>
              <a:rPr lang="es-ES" b="0" dirty="0">
                <a:solidFill>
                  <a:srgbClr val="000066"/>
                </a:solidFill>
                <a:latin typeface="Century Gothic" pitchFamily="34" charset="0"/>
              </a:rPr>
              <a:t>LINCO S.A.S gestiona su propio cambio, es proactiva y tiene el plan carrera el cual es una excelente oportunidad para motivarlos e implicarlos en la vida de la empresa, a la vez que construye su futuro, desarrollando su propio potencial, en el marco de la cultura de empresa.</a:t>
            </a:r>
          </a:p>
          <a:p>
            <a:pPr algn="just" eaLnBrk="1" hangingPunct="1">
              <a:defRPr/>
            </a:pPr>
            <a:endParaRPr lang="es-ES" b="0" dirty="0">
              <a:solidFill>
                <a:srgbClr val="000066"/>
              </a:solidFill>
              <a:latin typeface="Century Gothic" pitchFamily="34" charset="0"/>
            </a:endParaRPr>
          </a:p>
          <a:p>
            <a:pPr algn="just" eaLnBrk="1" hangingPunct="1">
              <a:defRPr/>
            </a:pPr>
            <a:r>
              <a:rPr lang="es-ES" b="0" dirty="0">
                <a:solidFill>
                  <a:srgbClr val="000066"/>
                </a:solidFill>
                <a:latin typeface="Century Gothic" pitchFamily="34" charset="0"/>
              </a:rPr>
              <a:t>Los invitamos a proyectarse desde hoy, a soñar a donde quieren llegar en LINCO S.A.S</a:t>
            </a:r>
            <a:endParaRPr lang="es-ES" dirty="0">
              <a:solidFill>
                <a:srgbClr val="000066"/>
              </a:solidFill>
              <a:latin typeface="Century Gothic" pitchFamily="34" charset="0"/>
            </a:endParaRPr>
          </a:p>
        </p:txBody>
      </p:sp>
      <p:pic>
        <p:nvPicPr>
          <p:cNvPr id="3" name="Picture 2" descr="http://4.bp.blogspot.com/-pRgMioko8O0/Tz6IF7t9P3I/AAAAAAAAAls/RwgISxKAY6E/s1600/secretaria+gif.gif">
            <a:hlinkClick r:id="rId2" action="ppaction://hlinkfil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92636" y="1604999"/>
            <a:ext cx="18510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7 Flecha derecha">
            <a:extLst>
              <a:ext uri="{FF2B5EF4-FFF2-40B4-BE49-F238E27FC236}"/>
            </a:extLst>
          </p:cNvPr>
          <p:cNvSpPr/>
          <p:nvPr/>
        </p:nvSpPr>
        <p:spPr bwMode="auto">
          <a:xfrm rot="3097618">
            <a:off x="6126684" y="1391956"/>
            <a:ext cx="952960" cy="426086"/>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1" hangingPunct="1">
              <a:defRPr/>
            </a:pPr>
            <a:endParaRPr lang="es-CO">
              <a:solidFill>
                <a:schemeClr val="tx1"/>
              </a:solidFill>
            </a:endParaRPr>
          </a:p>
        </p:txBody>
      </p:sp>
      <p:sp>
        <p:nvSpPr>
          <p:cNvPr id="5" name="Rectángulo 4">
            <a:extLst>
              <a:ext uri="{FF2B5EF4-FFF2-40B4-BE49-F238E27FC236}"/>
            </a:extLst>
          </p:cNvPr>
          <p:cNvSpPr/>
          <p:nvPr/>
        </p:nvSpPr>
        <p:spPr>
          <a:xfrm>
            <a:off x="2233015" y="3464997"/>
            <a:ext cx="4624984" cy="584775"/>
          </a:xfrm>
          <a:prstGeom prst="rect">
            <a:avLst/>
          </a:prstGeom>
          <a:noFill/>
        </p:spPr>
        <p:txBody>
          <a:bodyPr wrap="none">
            <a:spAutoFit/>
          </a:bodyPr>
          <a:lstStyle/>
          <a:p>
            <a:pPr algn="ctr">
              <a:defRPr/>
            </a:pPr>
            <a:r>
              <a:rPr lang="es-ES" sz="3200" dirty="0">
                <a:ln w="22225">
                  <a:solidFill>
                    <a:schemeClr val="accent2"/>
                  </a:solidFill>
                  <a:prstDash val="solid"/>
                </a:ln>
                <a:solidFill>
                  <a:srgbClr val="FFC000"/>
                </a:solidFill>
              </a:rPr>
              <a:t>Para tener en cuenta…</a:t>
            </a:r>
          </a:p>
        </p:txBody>
      </p:sp>
      <p:sp>
        <p:nvSpPr>
          <p:cNvPr id="6" name="CuadroTexto 1">
            <a:extLst>
              <a:ext uri="{FF2B5EF4-FFF2-40B4-BE49-F238E27FC236}"/>
            </a:extLst>
          </p:cNvPr>
          <p:cNvSpPr txBox="1">
            <a:spLocks noChangeArrowheads="1"/>
          </p:cNvSpPr>
          <p:nvPr/>
        </p:nvSpPr>
        <p:spPr bwMode="auto">
          <a:xfrm>
            <a:off x="260844" y="4245659"/>
            <a:ext cx="8569325" cy="1816100"/>
          </a:xfrm>
          <a:prstGeom prst="rect">
            <a:avLst/>
          </a:prstGeom>
          <a:noFill/>
          <a:ln w="9525">
            <a:solidFill>
              <a:srgbClr val="E1491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lang="es-CO" altLang="es-CO" sz="1400" b="0" dirty="0">
                <a:latin typeface="Century Gothic" panose="020B0502020202020204" pitchFamily="34" charset="0"/>
              </a:rPr>
              <a:t>Sí una vez vinculado con LINCO S.A.S inicia un proceso de selección con la FOSCAL, deberá informarlo a su jefe inmediato para tener conocimiento del proceso.</a:t>
            </a:r>
          </a:p>
          <a:p>
            <a:pPr algn="just">
              <a:spcBef>
                <a:spcPct val="0"/>
              </a:spcBef>
              <a:buFontTx/>
              <a:buNone/>
              <a:defRPr/>
            </a:pPr>
            <a:endParaRPr lang="es-CO" altLang="es-CO" sz="1400" b="0" dirty="0">
              <a:latin typeface="Century Gothic" panose="020B0502020202020204" pitchFamily="34" charset="0"/>
            </a:endParaRPr>
          </a:p>
          <a:p>
            <a:pPr marL="285750" indent="-285750" algn="just">
              <a:spcBef>
                <a:spcPct val="0"/>
              </a:spcBef>
              <a:defRPr/>
            </a:pPr>
            <a:r>
              <a:rPr lang="es-CO" altLang="es-CO" sz="1400" b="0" dirty="0">
                <a:latin typeface="Century Gothic" panose="020B0502020202020204" pitchFamily="34" charset="0"/>
              </a:rPr>
              <a:t>De igual manera como política para participar deberá tener al menos </a:t>
            </a:r>
            <a:r>
              <a:rPr lang="es-ES" altLang="es-CO" sz="1400" b="0" dirty="0">
                <a:latin typeface="Century Gothic" panose="020B0502020202020204" pitchFamily="34" charset="0"/>
              </a:rPr>
              <a:t>un año laborando en LINCO S.A. S</a:t>
            </a:r>
          </a:p>
          <a:p>
            <a:pPr>
              <a:spcBef>
                <a:spcPct val="0"/>
              </a:spcBef>
              <a:buFont typeface="Arial" panose="020B0604020202020204" pitchFamily="34" charset="0"/>
              <a:buNone/>
              <a:defRPr/>
            </a:pPr>
            <a:r>
              <a:rPr lang="es-CO" altLang="es-CO" sz="1400" b="0" dirty="0">
                <a:latin typeface="Century Gothic" panose="020B0502020202020204" pitchFamily="34" charset="0"/>
              </a:rPr>
              <a:t> </a:t>
            </a:r>
          </a:p>
          <a:p>
            <a:pPr marL="285750" indent="-285750" algn="just">
              <a:spcBef>
                <a:spcPct val="0"/>
              </a:spcBef>
              <a:defRPr/>
            </a:pPr>
            <a:r>
              <a:rPr lang="es-ES" altLang="es-CO" sz="1400" b="0" dirty="0">
                <a:latin typeface="Century Gothic" panose="020B0502020202020204" pitchFamily="34" charset="0"/>
              </a:rPr>
              <a:t>Una vez seleccionado por FOSCAL, el trabajador debe avisar a LINCO y dar un plazo de 15 días para realizar contratación de nuevo personal en LINCO</a:t>
            </a:r>
            <a:endParaRPr lang="es-CO" altLang="es-CO" sz="2000" dirty="0">
              <a:latin typeface="Arial" panose="020B0604020202020204" pitchFamily="34" charset="0"/>
            </a:endParaRPr>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4867" y="251438"/>
            <a:ext cx="1445616" cy="443323"/>
          </a:xfrm>
          <a:prstGeom prst="rect">
            <a:avLst/>
          </a:prstGeom>
        </p:spPr>
      </p:pic>
    </p:spTree>
    <p:extLst>
      <p:ext uri="{BB962C8B-B14F-4D97-AF65-F5344CB8AC3E}">
        <p14:creationId xmlns:p14="http://schemas.microsoft.com/office/powerpoint/2010/main" val="2880170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p:cNvSpPr txBox="1">
            <a:spLocks noChangeArrowheads="1"/>
          </p:cNvSpPr>
          <p:nvPr/>
        </p:nvSpPr>
        <p:spPr bwMode="auto">
          <a:xfrm>
            <a:off x="533400" y="249519"/>
            <a:ext cx="647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2400" b="0" dirty="0">
                <a:solidFill>
                  <a:srgbClr val="C00000"/>
                </a:solidFill>
                <a:latin typeface="Arial Black" panose="020B0A04020102020204" pitchFamily="34" charset="0"/>
              </a:rPr>
              <a:t>NUESTRAS PREMISAS DEL TALENTO HUMANO</a:t>
            </a:r>
            <a:endParaRPr lang="es-ES" altLang="es-CO" sz="2400" b="0" dirty="0">
              <a:solidFill>
                <a:srgbClr val="C00000"/>
              </a:solidFill>
              <a:latin typeface="Arial Black" panose="020B0A04020102020204" pitchFamily="34" charset="0"/>
            </a:endParaRPr>
          </a:p>
        </p:txBody>
      </p:sp>
      <p:sp>
        <p:nvSpPr>
          <p:cNvPr id="3" name="8 Rectángulo">
            <a:extLst>
              <a:ext uri="{FF2B5EF4-FFF2-40B4-BE49-F238E27FC236}"/>
            </a:extLst>
          </p:cNvPr>
          <p:cNvSpPr/>
          <p:nvPr/>
        </p:nvSpPr>
        <p:spPr>
          <a:xfrm>
            <a:off x="385763" y="1244600"/>
            <a:ext cx="8305800" cy="5078313"/>
          </a:xfrm>
          <a:prstGeom prst="rect">
            <a:avLst/>
          </a:prstGeom>
        </p:spPr>
        <p:txBody>
          <a:bodyPr>
            <a:spAutoFit/>
          </a:bodyPr>
          <a:lstStyle/>
          <a:p>
            <a:pPr marL="285750" indent="-285750" algn="just" eaLnBrk="1" fontAlgn="auto" hangingPunct="1">
              <a:spcBef>
                <a:spcPts val="0"/>
              </a:spcBef>
              <a:spcAft>
                <a:spcPts val="0"/>
              </a:spcAft>
              <a:buFont typeface="Arial" panose="020B0604020202020204" pitchFamily="34" charset="0"/>
              <a:buChar char="•"/>
              <a:defRPr/>
            </a:pPr>
            <a:r>
              <a:rPr lang="es-ES" b="0" dirty="0">
                <a:latin typeface="Century Gothic" pitchFamily="34" charset="0"/>
              </a:rPr>
              <a:t>El punto de partida es nuestro trabajador, queremos trabajadores felices con la empresa, para que ellos logren que los clientes estén felices con nosotros y </a:t>
            </a:r>
            <a:r>
              <a:rPr lang="es-ES" b="0" dirty="0" smtClean="0">
                <a:latin typeface="Century Gothic" pitchFamily="34" charset="0"/>
              </a:rPr>
              <a:t>esto </a:t>
            </a:r>
            <a:r>
              <a:rPr lang="es-ES" b="0" dirty="0">
                <a:latin typeface="Century Gothic" pitchFamily="34" charset="0"/>
              </a:rPr>
              <a:t>nos genere mejores resultados.</a:t>
            </a:r>
          </a:p>
          <a:p>
            <a:pPr algn="just" eaLnBrk="1" fontAlgn="auto" hangingPunct="1">
              <a:spcBef>
                <a:spcPts val="0"/>
              </a:spcBef>
              <a:spcAft>
                <a:spcPts val="0"/>
              </a:spcAft>
              <a:defRPr/>
            </a:pPr>
            <a:endParaRPr lang="es-ES" b="0" dirty="0">
              <a:latin typeface="Century Gothic" pitchFamily="34" charset="0"/>
            </a:endParaRPr>
          </a:p>
          <a:p>
            <a:pPr marL="285750" indent="-285750" algn="just" eaLnBrk="1" fontAlgn="auto" hangingPunct="1">
              <a:spcBef>
                <a:spcPts val="0"/>
              </a:spcBef>
              <a:spcAft>
                <a:spcPts val="0"/>
              </a:spcAft>
              <a:buFont typeface="Arial" panose="020B0604020202020204" pitchFamily="34" charset="0"/>
              <a:buChar char="•"/>
              <a:defRPr/>
            </a:pPr>
            <a:r>
              <a:rPr lang="es-ES" b="0" dirty="0" smtClean="0">
                <a:latin typeface="Century Gothic" pitchFamily="34" charset="0"/>
              </a:rPr>
              <a:t>El </a:t>
            </a:r>
            <a:r>
              <a:rPr lang="es-ES" b="0" dirty="0">
                <a:latin typeface="Century Gothic" pitchFamily="34" charset="0"/>
              </a:rPr>
              <a:t>respeto por la dignidad humana y el cumplimiento de nuestros valores empresariales debe ser la principal directriz  en nuestro actuar, para buscar el logro del alto desempeño de los equipos. </a:t>
            </a:r>
          </a:p>
          <a:p>
            <a:pPr marL="514350" indent="-514350" algn="just" eaLnBrk="1" fontAlgn="auto" hangingPunct="1">
              <a:spcBef>
                <a:spcPts val="0"/>
              </a:spcBef>
              <a:spcAft>
                <a:spcPts val="0"/>
              </a:spcAft>
              <a:buFont typeface="+mj-lt"/>
              <a:buAutoNum type="arabicPeriod"/>
              <a:defRPr/>
            </a:pPr>
            <a:endParaRPr lang="es-ES" b="0" dirty="0">
              <a:latin typeface="Century Gothic" pitchFamily="34" charset="0"/>
            </a:endParaRPr>
          </a:p>
          <a:p>
            <a:pPr marL="285750" indent="-285750" algn="just" eaLnBrk="1" fontAlgn="auto" hangingPunct="1">
              <a:spcBef>
                <a:spcPts val="0"/>
              </a:spcBef>
              <a:spcAft>
                <a:spcPts val="0"/>
              </a:spcAft>
              <a:buFont typeface="Arial" panose="020B0604020202020204" pitchFamily="34" charset="0"/>
              <a:buChar char="•"/>
              <a:defRPr/>
            </a:pPr>
            <a:r>
              <a:rPr lang="es-ES" b="0" dirty="0" smtClean="0">
                <a:latin typeface="Century Gothic" pitchFamily="34" charset="0"/>
              </a:rPr>
              <a:t>El </a:t>
            </a:r>
            <a:r>
              <a:rPr lang="es-ES" b="0" dirty="0">
                <a:latin typeface="Century Gothic" pitchFamily="34" charset="0"/>
              </a:rPr>
              <a:t>estilo de liderazgo debe evolucionar hacia un enfoque más humanista, que ponga de primero al ser humano de la mano con el cumplimiento de las normas para asegurar sostenibilidad y mejores resultados.</a:t>
            </a:r>
          </a:p>
          <a:p>
            <a:pPr marL="514350" indent="-514350" algn="just" eaLnBrk="1" fontAlgn="auto" hangingPunct="1">
              <a:spcBef>
                <a:spcPts val="0"/>
              </a:spcBef>
              <a:spcAft>
                <a:spcPts val="0"/>
              </a:spcAft>
              <a:buFont typeface="+mj-lt"/>
              <a:buAutoNum type="arabicPeriod"/>
              <a:defRPr/>
            </a:pPr>
            <a:endParaRPr lang="es-ES" b="0" dirty="0">
              <a:latin typeface="Century Gothic" pitchFamily="34" charset="0"/>
            </a:endParaRPr>
          </a:p>
          <a:p>
            <a:pPr marL="285750" indent="-285750" algn="just" eaLnBrk="1" fontAlgn="auto" hangingPunct="1">
              <a:spcBef>
                <a:spcPts val="0"/>
              </a:spcBef>
              <a:spcAft>
                <a:spcPts val="0"/>
              </a:spcAft>
              <a:buFont typeface="Arial" panose="020B0604020202020204" pitchFamily="34" charset="0"/>
              <a:buChar char="•"/>
              <a:defRPr/>
            </a:pPr>
            <a:r>
              <a:rPr lang="es-CO" b="0" dirty="0">
                <a:latin typeface="Century Gothic" pitchFamily="34" charset="0"/>
              </a:rPr>
              <a:t>Cada persona del equipo fijara sus metas de desarrollo personal y laboral y el equipo hará todo lo necesario para ayudarlo</a:t>
            </a:r>
            <a:endParaRPr lang="es-ES" b="0" dirty="0">
              <a:latin typeface="Century Gothic" pitchFamily="34" charset="0"/>
            </a:endParaRPr>
          </a:p>
          <a:p>
            <a:pPr marL="514350" indent="-514350" algn="just" eaLnBrk="1" fontAlgn="auto" hangingPunct="1">
              <a:spcBef>
                <a:spcPts val="0"/>
              </a:spcBef>
              <a:spcAft>
                <a:spcPts val="0"/>
              </a:spcAft>
              <a:buFont typeface="+mj-lt"/>
              <a:buAutoNum type="arabicPeriod"/>
              <a:defRPr/>
            </a:pPr>
            <a:endParaRPr lang="es-ES" b="0" dirty="0">
              <a:latin typeface="Century Gothic" pitchFamily="34" charset="0"/>
            </a:endParaRPr>
          </a:p>
          <a:p>
            <a:pPr marL="285750" indent="-285750" algn="just" eaLnBrk="1" fontAlgn="auto" hangingPunct="1">
              <a:spcBef>
                <a:spcPts val="0"/>
              </a:spcBef>
              <a:spcAft>
                <a:spcPts val="0"/>
              </a:spcAft>
              <a:buFont typeface="Arial" panose="020B0604020202020204" pitchFamily="34" charset="0"/>
              <a:buChar char="•"/>
              <a:defRPr/>
            </a:pPr>
            <a:r>
              <a:rPr lang="es-CO" b="0" dirty="0">
                <a:latin typeface="Century Gothic" pitchFamily="34" charset="0"/>
              </a:rPr>
              <a:t>El crecimiento personal y del grupo tendrá impacto en la transformación del trabajador y su entorno social</a:t>
            </a:r>
            <a:r>
              <a:rPr lang="es-CO" b="0" dirty="0" smtClean="0">
                <a:latin typeface="Century Gothic" pitchFamily="34" charset="0"/>
              </a:rPr>
              <a:t>.</a:t>
            </a:r>
            <a:endParaRPr lang="es-CO" b="0" dirty="0">
              <a:latin typeface="Century Gothic" pitchFamily="34"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696" y="228600"/>
            <a:ext cx="1490867" cy="457200"/>
          </a:xfrm>
          <a:prstGeom prst="rect">
            <a:avLst/>
          </a:prstGeom>
        </p:spPr>
      </p:pic>
    </p:spTree>
    <p:extLst>
      <p:ext uri="{BB962C8B-B14F-4D97-AF65-F5344CB8AC3E}">
        <p14:creationId xmlns:p14="http://schemas.microsoft.com/office/powerpoint/2010/main" val="3056066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CuadroTexto"/>
          <p:cNvSpPr txBox="1">
            <a:spLocks noChangeArrowheads="1"/>
          </p:cNvSpPr>
          <p:nvPr/>
        </p:nvSpPr>
        <p:spPr bwMode="auto">
          <a:xfrm>
            <a:off x="1275749" y="1796091"/>
            <a:ext cx="67818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4800" dirty="0">
                <a:latin typeface="Century Gothic" panose="020B0502020202020204" pitchFamily="34" charset="0"/>
              </a:rPr>
              <a:t>MATRIZ DE COMUNICACIONES</a:t>
            </a:r>
            <a:endParaRPr lang="es-ES" altLang="es-CO" sz="4800" dirty="0">
              <a:latin typeface="Century Gothic" panose="020B0502020202020204" pitchFamily="34" charset="0"/>
            </a:endParaRPr>
          </a:p>
        </p:txBody>
      </p:sp>
      <p:pic>
        <p:nvPicPr>
          <p:cNvPr id="3" name="Picture 4" descr="http://www.luxortec.com/wp-content/uploads/2011/11/Comunicaciones-en-la-nube-tendencias-y-beneficios.jpg">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800600"/>
            <a:ext cx="177165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http://1.bp.blogspot.com/-LHwKbxqlesg/TpmqpwxoL3I/AAAAAAAAAA8/0GN96Otm-ik/s1600/comunicaciones%255B1%255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4371830"/>
            <a:ext cx="18288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extLst>
          </p:cNvPr>
          <p:cNvSpPr/>
          <p:nvPr/>
        </p:nvSpPr>
        <p:spPr>
          <a:xfrm>
            <a:off x="2322898" y="5116572"/>
            <a:ext cx="4687502" cy="830997"/>
          </a:xfrm>
          <a:prstGeom prst="rect">
            <a:avLst/>
          </a:prstGeom>
          <a:noFill/>
        </p:spPr>
        <p:txBody>
          <a:bodyPr wrap="none">
            <a:spAutoFit/>
          </a:bodyPr>
          <a:lstStyle/>
          <a:p>
            <a:pPr algn="ctr">
              <a:defRPr/>
            </a:pPr>
            <a:r>
              <a:rPr lang="es-ES" sz="48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istral" panose="03090702030407020403" pitchFamily="66" charset="0"/>
              </a:rPr>
              <a:t>QUÉ COMUNICAMOS?</a:t>
            </a:r>
          </a:p>
        </p:txBody>
      </p:sp>
      <p:sp>
        <p:nvSpPr>
          <p:cNvPr id="6" name="1 CuadroTexto"/>
          <p:cNvSpPr txBox="1">
            <a:spLocks noChangeArrowheads="1"/>
          </p:cNvSpPr>
          <p:nvPr/>
        </p:nvSpPr>
        <p:spPr bwMode="auto">
          <a:xfrm>
            <a:off x="503238" y="4430712"/>
            <a:ext cx="101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CO" altLang="es-CO" sz="1800" dirty="0">
                <a:latin typeface="Arial" panose="020B0604020202020204" pitchFamily="34" charset="0"/>
              </a:rPr>
              <a:t>Dar clic</a:t>
            </a:r>
          </a:p>
        </p:txBody>
      </p:sp>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6600" y="276292"/>
            <a:ext cx="1676401" cy="514097"/>
          </a:xfrm>
          <a:prstGeom prst="rect">
            <a:avLst/>
          </a:prstGeom>
        </p:spPr>
      </p:pic>
    </p:spTree>
    <p:extLst>
      <p:ext uri="{BB962C8B-B14F-4D97-AF65-F5344CB8AC3E}">
        <p14:creationId xmlns:p14="http://schemas.microsoft.com/office/powerpoint/2010/main" val="261928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37 CuadroTexto"/>
          <p:cNvSpPr txBox="1">
            <a:spLocks noChangeArrowheads="1"/>
          </p:cNvSpPr>
          <p:nvPr/>
        </p:nvSpPr>
        <p:spPr bwMode="auto">
          <a:xfrm>
            <a:off x="274566" y="581000"/>
            <a:ext cx="1128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1800" dirty="0">
                <a:solidFill>
                  <a:srgbClr val="FF6600"/>
                </a:solidFill>
                <a:latin typeface="Arial Black" panose="020B0A04020102020204" pitchFamily="34" charset="0"/>
              </a:rPr>
              <a:t>Misión:</a:t>
            </a:r>
            <a:endParaRPr lang="es-ES" altLang="es-CO" sz="1800" dirty="0">
              <a:solidFill>
                <a:srgbClr val="FF6600"/>
              </a:solidFill>
              <a:latin typeface="Arial Black" panose="020B0A04020102020204" pitchFamily="34" charset="0"/>
            </a:endParaRPr>
          </a:p>
        </p:txBody>
      </p:sp>
      <p:sp>
        <p:nvSpPr>
          <p:cNvPr id="3076" name="39 CuadroTexto"/>
          <p:cNvSpPr txBox="1">
            <a:spLocks noChangeArrowheads="1"/>
          </p:cNvSpPr>
          <p:nvPr/>
        </p:nvSpPr>
        <p:spPr bwMode="auto">
          <a:xfrm>
            <a:off x="319088" y="2561902"/>
            <a:ext cx="111051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1800" dirty="0">
                <a:solidFill>
                  <a:srgbClr val="FF6600"/>
                </a:solidFill>
                <a:latin typeface="Arial Black" panose="020B0A04020102020204" pitchFamily="34" charset="0"/>
              </a:rPr>
              <a:t>Visión:</a:t>
            </a:r>
            <a:endParaRPr lang="es-ES" altLang="es-CO" sz="1800" dirty="0">
              <a:solidFill>
                <a:srgbClr val="FF6600"/>
              </a:solidFill>
              <a:latin typeface="Arial Black" panose="020B0A04020102020204" pitchFamily="34" charset="0"/>
            </a:endParaRPr>
          </a:p>
        </p:txBody>
      </p:sp>
      <p:sp>
        <p:nvSpPr>
          <p:cNvPr id="3078" name="41 CuadroTexto"/>
          <p:cNvSpPr txBox="1">
            <a:spLocks noChangeArrowheads="1"/>
          </p:cNvSpPr>
          <p:nvPr/>
        </p:nvSpPr>
        <p:spPr bwMode="auto">
          <a:xfrm>
            <a:off x="319088" y="4526606"/>
            <a:ext cx="2673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1800" dirty="0">
                <a:solidFill>
                  <a:srgbClr val="FF6600"/>
                </a:solidFill>
                <a:latin typeface="Arial Black" panose="020B0A04020102020204" pitchFamily="34" charset="0"/>
              </a:rPr>
              <a:t>Nuestros servicios:</a:t>
            </a:r>
            <a:endParaRPr lang="es-ES" altLang="es-CO" sz="1800" dirty="0">
              <a:solidFill>
                <a:srgbClr val="FF6600"/>
              </a:solidFill>
              <a:latin typeface="Arial Black" panose="020B0A04020102020204" pitchFamily="34" charset="0"/>
            </a:endParaRPr>
          </a:p>
        </p:txBody>
      </p:sp>
      <p:sp>
        <p:nvSpPr>
          <p:cNvPr id="8" name="6 Rectángulo">
            <a:extLst>
              <a:ext uri="{FF2B5EF4-FFF2-40B4-BE49-F238E27FC236}"/>
            </a:extLst>
          </p:cNvPr>
          <p:cNvSpPr>
            <a:spLocks noChangeArrowheads="1"/>
          </p:cNvSpPr>
          <p:nvPr/>
        </p:nvSpPr>
        <p:spPr bwMode="auto">
          <a:xfrm>
            <a:off x="274566" y="1032172"/>
            <a:ext cx="8285162" cy="1285875"/>
          </a:xfrm>
          <a:prstGeom prst="rect">
            <a:avLst/>
          </a:prstGeom>
          <a:ln/>
          <a:extLst/>
        </p:spPr>
        <p:style>
          <a:lnRef idx="2">
            <a:schemeClr val="accent2"/>
          </a:lnRef>
          <a:fillRef idx="1">
            <a:schemeClr val="lt1"/>
          </a:fillRef>
          <a:effectRef idx="0">
            <a:schemeClr val="accent2"/>
          </a:effectRef>
          <a:fontRef idx="minor">
            <a:schemeClr val="dk1"/>
          </a:fontRef>
        </p:style>
        <p:txBody>
          <a:bodyPr>
            <a:spAutoFit/>
          </a:bodyPr>
          <a:lstStyle>
            <a:defPPr>
              <a:defRPr lang="es-CO"/>
            </a:defPPr>
            <a:lvl1pPr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1pPr>
            <a:lvl2pPr marL="4572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2pPr>
            <a:lvl3pPr marL="9144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3pPr>
            <a:lvl4pPr marL="13716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4pPr>
            <a:lvl5pPr marL="18288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5pPr>
            <a:lvl6pPr marL="2286000" algn="l" defTabSz="914400" rtl="0" eaLnBrk="1" latinLnBrk="0" hangingPunct="1">
              <a:defRPr kern="1200">
                <a:solidFill>
                  <a:schemeClr val="tx1"/>
                </a:solidFill>
                <a:latin typeface="Impact" panose="020B0806030902050204" pitchFamily="34" charset="0"/>
                <a:ea typeface="+mn-ea"/>
                <a:cs typeface="+mn-cs"/>
              </a:defRPr>
            </a:lvl6pPr>
            <a:lvl7pPr marL="2743200" algn="l" defTabSz="914400" rtl="0" eaLnBrk="1" latinLnBrk="0" hangingPunct="1">
              <a:defRPr kern="1200">
                <a:solidFill>
                  <a:schemeClr val="tx1"/>
                </a:solidFill>
                <a:latin typeface="Impact" panose="020B0806030902050204" pitchFamily="34" charset="0"/>
                <a:ea typeface="+mn-ea"/>
                <a:cs typeface="+mn-cs"/>
              </a:defRPr>
            </a:lvl7pPr>
            <a:lvl8pPr marL="3200400" algn="l" defTabSz="914400" rtl="0" eaLnBrk="1" latinLnBrk="0" hangingPunct="1">
              <a:defRPr kern="1200">
                <a:solidFill>
                  <a:schemeClr val="tx1"/>
                </a:solidFill>
                <a:latin typeface="Impact" panose="020B0806030902050204" pitchFamily="34" charset="0"/>
                <a:ea typeface="+mn-ea"/>
                <a:cs typeface="+mn-cs"/>
              </a:defRPr>
            </a:lvl8pPr>
            <a:lvl9pPr marL="3657600" algn="l" defTabSz="914400" rtl="0" eaLnBrk="1" latinLnBrk="0" hangingPunct="1">
              <a:defRPr kern="1200">
                <a:solidFill>
                  <a:schemeClr val="tx1"/>
                </a:solidFill>
                <a:latin typeface="Impact" panose="020B0806030902050204" pitchFamily="34" charset="0"/>
                <a:ea typeface="+mn-ea"/>
                <a:cs typeface="+mn-cs"/>
              </a:defRPr>
            </a:lvl9pPr>
          </a:lstStyle>
          <a:p>
            <a:pPr algn="just" eaLnBrk="1" hangingPunct="1">
              <a:lnSpc>
                <a:spcPct val="150000"/>
              </a:lnSpc>
              <a:defRPr/>
            </a:pPr>
            <a:r>
              <a:rPr lang="es-ES_tradnl" altLang="es-CO" i="1" dirty="0">
                <a:solidFill>
                  <a:srgbClr val="000066"/>
                </a:solidFill>
                <a:latin typeface="Century Gothic" panose="020B0502020202020204" pitchFamily="34" charset="0"/>
              </a:rPr>
              <a:t>O</a:t>
            </a:r>
            <a:r>
              <a:rPr lang="es-419" altLang="es-CO" i="1" dirty="0">
                <a:solidFill>
                  <a:srgbClr val="000066"/>
                </a:solidFill>
                <a:latin typeface="Century Gothic" panose="020B0502020202020204" pitchFamily="34" charset="0"/>
              </a:rPr>
              <a:t>frecemos </a:t>
            </a:r>
            <a:r>
              <a:rPr lang="es-ES_tradnl" altLang="es-CO" i="1" dirty="0">
                <a:solidFill>
                  <a:srgbClr val="000066"/>
                </a:solidFill>
                <a:latin typeface="Century Gothic" panose="020B0502020202020204" pitchFamily="34" charset="0"/>
              </a:rPr>
              <a:t>al sector institucional</a:t>
            </a:r>
            <a:r>
              <a:rPr lang="es-419" altLang="es-CO" i="1" dirty="0">
                <a:solidFill>
                  <a:srgbClr val="000066"/>
                </a:solidFill>
                <a:latin typeface="Century Gothic" panose="020B0502020202020204" pitchFamily="34" charset="0"/>
              </a:rPr>
              <a:t> un servicio con </a:t>
            </a:r>
            <a:r>
              <a:rPr lang="es-419" altLang="es-CO" i="1" dirty="0">
                <a:solidFill>
                  <a:srgbClr val="FF6600"/>
                </a:solidFill>
                <a:latin typeface="Century Gothic" panose="020B0502020202020204" pitchFamily="34" charset="0"/>
              </a:rPr>
              <a:t>calidad</a:t>
            </a:r>
            <a:r>
              <a:rPr lang="es-419" altLang="es-CO" i="1" dirty="0">
                <a:solidFill>
                  <a:srgbClr val="000066"/>
                </a:solidFill>
                <a:latin typeface="Century Gothic" panose="020B0502020202020204" pitchFamily="34" charset="0"/>
              </a:rPr>
              <a:t> en </a:t>
            </a:r>
            <a:r>
              <a:rPr lang="es-CO" altLang="es-CO" i="1" dirty="0">
                <a:solidFill>
                  <a:srgbClr val="000066"/>
                </a:solidFill>
                <a:latin typeface="Century Gothic" panose="020B0502020202020204" pitchFamily="34" charset="0"/>
              </a:rPr>
              <a:t>soluciones integrales de </a:t>
            </a:r>
            <a:r>
              <a:rPr lang="es-419" altLang="es-CO" i="1" dirty="0">
                <a:solidFill>
                  <a:srgbClr val="000066"/>
                </a:solidFill>
                <a:latin typeface="Century Gothic" panose="020B0502020202020204" pitchFamily="34" charset="0"/>
              </a:rPr>
              <a:t>alimentación, lavandería, aseo y desinfección,</a:t>
            </a:r>
            <a:r>
              <a:rPr lang="es-ES_tradnl" altLang="es-CO" i="1" dirty="0">
                <a:solidFill>
                  <a:srgbClr val="000066"/>
                </a:solidFill>
                <a:latin typeface="Century Gothic" panose="020B0502020202020204" pitchFamily="34" charset="0"/>
              </a:rPr>
              <a:t> generando </a:t>
            </a:r>
            <a:r>
              <a:rPr lang="es-ES_tradnl" altLang="es-CO" i="1" dirty="0">
                <a:solidFill>
                  <a:srgbClr val="FF6600"/>
                </a:solidFill>
                <a:latin typeface="Century Gothic" panose="020B0502020202020204" pitchFamily="34" charset="0"/>
              </a:rPr>
              <a:t>confianza</a:t>
            </a:r>
            <a:r>
              <a:rPr lang="es-ES_tradnl" altLang="es-CO" i="1" dirty="0">
                <a:solidFill>
                  <a:srgbClr val="000066"/>
                </a:solidFill>
                <a:latin typeface="Century Gothic" panose="020B0502020202020204" pitchFamily="34" charset="0"/>
              </a:rPr>
              <a:t>  a nuestros clientes y </a:t>
            </a:r>
            <a:r>
              <a:rPr lang="es-ES_tradnl" altLang="es-CO" i="1" dirty="0">
                <a:solidFill>
                  <a:srgbClr val="FF6600"/>
                </a:solidFill>
                <a:latin typeface="Century Gothic" panose="020B0502020202020204" pitchFamily="34" charset="0"/>
              </a:rPr>
              <a:t>bienestar</a:t>
            </a:r>
            <a:r>
              <a:rPr lang="es-ES_tradnl" altLang="es-CO" i="1" dirty="0">
                <a:solidFill>
                  <a:srgbClr val="000066"/>
                </a:solidFill>
                <a:latin typeface="Century Gothic" panose="020B0502020202020204" pitchFamily="34" charset="0"/>
              </a:rPr>
              <a:t> a sus usuarios.</a:t>
            </a:r>
          </a:p>
        </p:txBody>
      </p:sp>
      <p:sp>
        <p:nvSpPr>
          <p:cNvPr id="9" name="6 Rectángulo">
            <a:extLst>
              <a:ext uri="{FF2B5EF4-FFF2-40B4-BE49-F238E27FC236}"/>
            </a:extLst>
          </p:cNvPr>
          <p:cNvSpPr>
            <a:spLocks noChangeArrowheads="1"/>
          </p:cNvSpPr>
          <p:nvPr/>
        </p:nvSpPr>
        <p:spPr bwMode="auto">
          <a:xfrm>
            <a:off x="337285" y="3013074"/>
            <a:ext cx="8285162" cy="1350962"/>
          </a:xfrm>
          <a:prstGeom prst="rect">
            <a:avLst/>
          </a:prstGeom>
          <a:ln/>
          <a:extLst/>
        </p:spPr>
        <p:style>
          <a:lnRef idx="2">
            <a:schemeClr val="accent2"/>
          </a:lnRef>
          <a:fillRef idx="1">
            <a:schemeClr val="lt1"/>
          </a:fillRef>
          <a:effectRef idx="0">
            <a:schemeClr val="accent2"/>
          </a:effectRef>
          <a:fontRef idx="minor">
            <a:schemeClr val="dk1"/>
          </a:fontRef>
        </p:style>
        <p:txBody>
          <a:bodyPr>
            <a:spAutoFit/>
          </a:bodyPr>
          <a:lstStyle>
            <a:defPPr>
              <a:defRPr lang="es-CO"/>
            </a:defPPr>
            <a:lvl1pPr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1pPr>
            <a:lvl2pPr marL="4572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2pPr>
            <a:lvl3pPr marL="9144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3pPr>
            <a:lvl4pPr marL="13716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4pPr>
            <a:lvl5pPr marL="18288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5pPr>
            <a:lvl6pPr marL="2286000" algn="l" defTabSz="914400" rtl="0" eaLnBrk="1" latinLnBrk="0" hangingPunct="1">
              <a:defRPr kern="1200">
                <a:solidFill>
                  <a:schemeClr val="tx1"/>
                </a:solidFill>
                <a:latin typeface="Impact" panose="020B0806030902050204" pitchFamily="34" charset="0"/>
                <a:ea typeface="+mn-ea"/>
                <a:cs typeface="+mn-cs"/>
              </a:defRPr>
            </a:lvl6pPr>
            <a:lvl7pPr marL="2743200" algn="l" defTabSz="914400" rtl="0" eaLnBrk="1" latinLnBrk="0" hangingPunct="1">
              <a:defRPr kern="1200">
                <a:solidFill>
                  <a:schemeClr val="tx1"/>
                </a:solidFill>
                <a:latin typeface="Impact" panose="020B0806030902050204" pitchFamily="34" charset="0"/>
                <a:ea typeface="+mn-ea"/>
                <a:cs typeface="+mn-cs"/>
              </a:defRPr>
            </a:lvl7pPr>
            <a:lvl8pPr marL="3200400" algn="l" defTabSz="914400" rtl="0" eaLnBrk="1" latinLnBrk="0" hangingPunct="1">
              <a:defRPr kern="1200">
                <a:solidFill>
                  <a:schemeClr val="tx1"/>
                </a:solidFill>
                <a:latin typeface="Impact" panose="020B0806030902050204" pitchFamily="34" charset="0"/>
                <a:ea typeface="+mn-ea"/>
                <a:cs typeface="+mn-cs"/>
              </a:defRPr>
            </a:lvl8pPr>
            <a:lvl9pPr marL="3657600" algn="l" defTabSz="914400" rtl="0" eaLnBrk="1" latinLnBrk="0" hangingPunct="1">
              <a:defRPr kern="1200">
                <a:solidFill>
                  <a:schemeClr val="tx1"/>
                </a:solidFill>
                <a:latin typeface="Impact" panose="020B0806030902050204" pitchFamily="34" charset="0"/>
                <a:ea typeface="+mn-ea"/>
                <a:cs typeface="+mn-cs"/>
              </a:defRPr>
            </a:lvl9pPr>
          </a:lstStyle>
          <a:p>
            <a:pPr algn="just" eaLnBrk="1" hangingPunct="1">
              <a:lnSpc>
                <a:spcPct val="150000"/>
              </a:lnSpc>
              <a:defRPr/>
            </a:pPr>
            <a:r>
              <a:rPr lang="es-419" altLang="es-CO" sz="1900" i="1" dirty="0">
                <a:solidFill>
                  <a:srgbClr val="002060"/>
                </a:solidFill>
                <a:latin typeface="Century Gothic" panose="020B0502020202020204" pitchFamily="34" charset="0"/>
              </a:rPr>
              <a:t>En</a:t>
            </a:r>
            <a:r>
              <a:rPr lang="es-CO" altLang="es-CO" sz="1900" i="1" dirty="0">
                <a:solidFill>
                  <a:srgbClr val="002060"/>
                </a:solidFill>
                <a:latin typeface="Century Gothic" panose="020B0502020202020204" pitchFamily="34" charset="0"/>
              </a:rPr>
              <a:t> 2025, LINCO se</a:t>
            </a:r>
            <a:r>
              <a:rPr lang="es-419" altLang="es-CO" sz="1900" i="1" dirty="0">
                <a:solidFill>
                  <a:srgbClr val="002060"/>
                </a:solidFill>
                <a:latin typeface="Century Gothic" panose="020B0502020202020204" pitchFamily="34" charset="0"/>
              </a:rPr>
              <a:t>r</a:t>
            </a:r>
            <a:r>
              <a:rPr lang="es-CO" altLang="es-CO" sz="1900" i="1" dirty="0">
                <a:solidFill>
                  <a:srgbClr val="002060"/>
                </a:solidFill>
                <a:latin typeface="Century Gothic" panose="020B0502020202020204" pitchFamily="34" charset="0"/>
              </a:rPr>
              <a:t>á la </a:t>
            </a:r>
            <a:r>
              <a:rPr lang="es-CO" altLang="es-CO" sz="1900" i="1" dirty="0">
                <a:solidFill>
                  <a:srgbClr val="FF6600"/>
                </a:solidFill>
                <a:latin typeface="Century Gothic" panose="020B0502020202020204" pitchFamily="34" charset="0"/>
              </a:rPr>
              <a:t>primera opción </a:t>
            </a:r>
            <a:r>
              <a:rPr lang="es-419" altLang="es-CO" sz="1900" i="1" dirty="0">
                <a:solidFill>
                  <a:srgbClr val="002060"/>
                </a:solidFill>
                <a:latin typeface="Century Gothic" panose="020B0502020202020204" pitchFamily="34" charset="0"/>
              </a:rPr>
              <a:t>del sector institucional en dar soluciones integrales </a:t>
            </a:r>
            <a:r>
              <a:rPr lang="es-CO" altLang="es-CO" sz="1900" i="1" dirty="0">
                <a:solidFill>
                  <a:srgbClr val="002060"/>
                </a:solidFill>
                <a:latin typeface="Century Gothic" panose="020B0502020202020204" pitchFamily="34" charset="0"/>
              </a:rPr>
              <a:t>de alimentación y limpieza, </a:t>
            </a:r>
            <a:r>
              <a:rPr lang="es-419" altLang="es-CO" sz="1900" i="1" dirty="0">
                <a:solidFill>
                  <a:srgbClr val="002060"/>
                </a:solidFill>
                <a:latin typeface="Century Gothic" panose="020B0502020202020204" pitchFamily="34" charset="0"/>
              </a:rPr>
              <a:t>con cobertura </a:t>
            </a:r>
            <a:r>
              <a:rPr lang="es-CO" altLang="es-CO" sz="1900" i="1" dirty="0">
                <a:solidFill>
                  <a:srgbClr val="002060"/>
                </a:solidFill>
                <a:latin typeface="Century Gothic" panose="020B0502020202020204" pitchFamily="34" charset="0"/>
              </a:rPr>
              <a:t>nacional</a:t>
            </a:r>
            <a:r>
              <a:rPr lang="es-419" altLang="es-CO" sz="1900" i="1" dirty="0">
                <a:solidFill>
                  <a:srgbClr val="002060"/>
                </a:solidFill>
                <a:latin typeface="Century Gothic" panose="020B0502020202020204" pitchFamily="34" charset="0"/>
              </a:rPr>
              <a:t>, </a:t>
            </a:r>
            <a:r>
              <a:rPr lang="es-CO" altLang="es-CO" sz="1900" i="1" dirty="0">
                <a:solidFill>
                  <a:srgbClr val="002060"/>
                </a:solidFill>
                <a:latin typeface="Century Gothic" panose="020B0502020202020204" pitchFamily="34" charset="0"/>
              </a:rPr>
              <a:t>creciendo junto </a:t>
            </a:r>
            <a:r>
              <a:rPr lang="es-419" altLang="es-CO" sz="1900" i="1" dirty="0">
                <a:solidFill>
                  <a:srgbClr val="002060"/>
                </a:solidFill>
                <a:latin typeface="Century Gothic" panose="020B0502020202020204" pitchFamily="34" charset="0"/>
              </a:rPr>
              <a:t>a su talento humano</a:t>
            </a:r>
            <a:r>
              <a:rPr lang="es-CO" altLang="es-CO" sz="1900" i="1" dirty="0">
                <a:solidFill>
                  <a:srgbClr val="002060"/>
                </a:solidFill>
                <a:latin typeface="Century Gothic" panose="020B0502020202020204" pitchFamily="34" charset="0"/>
              </a:rPr>
              <a:t>, clientes y aliados.</a:t>
            </a:r>
            <a:endParaRPr lang="es-419" altLang="es-CO" sz="1900" i="1" dirty="0">
              <a:solidFill>
                <a:srgbClr val="002060"/>
              </a:solidFill>
              <a:latin typeface="Century Gothic" panose="020B0502020202020204" pitchFamily="34" charset="0"/>
            </a:endParaRPr>
          </a:p>
        </p:txBody>
      </p:sp>
      <p:sp>
        <p:nvSpPr>
          <p:cNvPr id="10" name="6 Rectángulo">
            <a:extLst>
              <a:ext uri="{FF2B5EF4-FFF2-40B4-BE49-F238E27FC236}"/>
            </a:extLst>
          </p:cNvPr>
          <p:cNvSpPr>
            <a:spLocks noChangeArrowheads="1"/>
          </p:cNvSpPr>
          <p:nvPr/>
        </p:nvSpPr>
        <p:spPr bwMode="auto">
          <a:xfrm>
            <a:off x="368159" y="5059063"/>
            <a:ext cx="8285162" cy="923925"/>
          </a:xfrm>
          <a:prstGeom prst="rect">
            <a:avLst/>
          </a:prstGeom>
          <a:ln/>
          <a:extLst/>
        </p:spPr>
        <p:style>
          <a:lnRef idx="2">
            <a:schemeClr val="accent2"/>
          </a:lnRef>
          <a:fillRef idx="1">
            <a:schemeClr val="lt1"/>
          </a:fillRef>
          <a:effectRef idx="0">
            <a:schemeClr val="accent2"/>
          </a:effectRef>
          <a:fontRef idx="minor">
            <a:schemeClr val="dk1"/>
          </a:fontRef>
        </p:style>
        <p:txBody>
          <a:bodyPr>
            <a:spAutoFit/>
          </a:bodyPr>
          <a:lstStyle>
            <a:defPPr>
              <a:defRPr lang="es-CO"/>
            </a:defPPr>
            <a:lvl1pPr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1pPr>
            <a:lvl2pPr marL="4572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2pPr>
            <a:lvl3pPr marL="9144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3pPr>
            <a:lvl4pPr marL="13716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4pPr>
            <a:lvl5pPr marL="18288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5pPr>
            <a:lvl6pPr marL="2286000" algn="l" defTabSz="914400" rtl="0" eaLnBrk="1" latinLnBrk="0" hangingPunct="1">
              <a:defRPr kern="1200">
                <a:solidFill>
                  <a:schemeClr val="tx1"/>
                </a:solidFill>
                <a:latin typeface="Impact" panose="020B0806030902050204" pitchFamily="34" charset="0"/>
                <a:ea typeface="+mn-ea"/>
                <a:cs typeface="+mn-cs"/>
              </a:defRPr>
            </a:lvl6pPr>
            <a:lvl7pPr marL="2743200" algn="l" defTabSz="914400" rtl="0" eaLnBrk="1" latinLnBrk="0" hangingPunct="1">
              <a:defRPr kern="1200">
                <a:solidFill>
                  <a:schemeClr val="tx1"/>
                </a:solidFill>
                <a:latin typeface="Impact" panose="020B0806030902050204" pitchFamily="34" charset="0"/>
                <a:ea typeface="+mn-ea"/>
                <a:cs typeface="+mn-cs"/>
              </a:defRPr>
            </a:lvl7pPr>
            <a:lvl8pPr marL="3200400" algn="l" defTabSz="914400" rtl="0" eaLnBrk="1" latinLnBrk="0" hangingPunct="1">
              <a:defRPr kern="1200">
                <a:solidFill>
                  <a:schemeClr val="tx1"/>
                </a:solidFill>
                <a:latin typeface="Impact" panose="020B0806030902050204" pitchFamily="34" charset="0"/>
                <a:ea typeface="+mn-ea"/>
                <a:cs typeface="+mn-cs"/>
              </a:defRPr>
            </a:lvl8pPr>
            <a:lvl9pPr marL="3657600" algn="l" defTabSz="914400" rtl="0" eaLnBrk="1" latinLnBrk="0" hangingPunct="1">
              <a:defRPr kern="1200">
                <a:solidFill>
                  <a:schemeClr val="tx1"/>
                </a:solidFill>
                <a:latin typeface="Impact" panose="020B0806030902050204" pitchFamily="34" charset="0"/>
                <a:ea typeface="+mn-ea"/>
                <a:cs typeface="+mn-cs"/>
              </a:defRPr>
            </a:lvl9pPr>
          </a:lstStyle>
          <a:p>
            <a:pPr algn="just" eaLnBrk="1" hangingPunct="1">
              <a:buClr>
                <a:srgbClr val="FF6600"/>
              </a:buClr>
              <a:buFont typeface="Wingdings" panose="05000000000000000000" pitchFamily="2" charset="2"/>
              <a:buChar char="v"/>
              <a:defRPr/>
            </a:pPr>
            <a:r>
              <a:rPr lang="es-ES_tradnl" altLang="es-CO" b="0" u="sng" dirty="0">
                <a:solidFill>
                  <a:srgbClr val="000066"/>
                </a:solidFill>
                <a:latin typeface="Century Gothic" panose="020B0502020202020204" pitchFamily="34" charset="0"/>
              </a:rPr>
              <a:t>Lavandería  y  Confección de prendas</a:t>
            </a:r>
          </a:p>
          <a:p>
            <a:pPr algn="just" eaLnBrk="1" hangingPunct="1">
              <a:buClr>
                <a:srgbClr val="FF6600"/>
              </a:buClr>
              <a:buFont typeface="Wingdings" panose="05000000000000000000" pitchFamily="2" charset="2"/>
              <a:buChar char="v"/>
              <a:defRPr/>
            </a:pPr>
            <a:r>
              <a:rPr lang="es-ES_tradnl" altLang="es-CO" b="0" u="sng" dirty="0">
                <a:solidFill>
                  <a:srgbClr val="000066"/>
                </a:solidFill>
                <a:latin typeface="Century Gothic" panose="020B0502020202020204" pitchFamily="34" charset="0"/>
              </a:rPr>
              <a:t>Aseo y desinfección institucional</a:t>
            </a:r>
          </a:p>
          <a:p>
            <a:pPr algn="just" eaLnBrk="1" hangingPunct="1">
              <a:buClr>
                <a:srgbClr val="FF6600"/>
              </a:buClr>
              <a:buFont typeface="Wingdings" panose="05000000000000000000" pitchFamily="2" charset="2"/>
              <a:buChar char="v"/>
              <a:defRPr/>
            </a:pPr>
            <a:r>
              <a:rPr lang="es-ES_tradnl" altLang="es-CO" b="0" u="sng" dirty="0">
                <a:solidFill>
                  <a:srgbClr val="000066"/>
                </a:solidFill>
                <a:latin typeface="Century Gothic" panose="020B0502020202020204" pitchFamily="34" charset="0"/>
              </a:rPr>
              <a:t>Alimentos</a:t>
            </a:r>
            <a:endParaRPr lang="es-ES" altLang="es-CO" b="0" u="sng" dirty="0">
              <a:solidFill>
                <a:srgbClr val="000066"/>
              </a:solidFill>
              <a:latin typeface="Century Gothic" panose="020B0502020202020204" pitchFamily="34" charset="0"/>
            </a:endParaRPr>
          </a:p>
        </p:txBody>
      </p:sp>
    </p:spTree>
  </p:cSld>
  <p:clrMapOvr>
    <a:masterClrMapping/>
  </p:clrMapOvr>
  <p:transition advClick="0">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2000"/>
                                        <p:tgtEl>
                                          <p:spTgt spid="30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6">
                                            <p:txEl>
                                              <p:pRg st="0" end="0"/>
                                            </p:txEl>
                                          </p:spTgt>
                                        </p:tgtEl>
                                        <p:attrNameLst>
                                          <p:attrName>style.visibility</p:attrName>
                                        </p:attrNameLst>
                                      </p:cBhvr>
                                      <p:to>
                                        <p:strVal val="visible"/>
                                      </p:to>
                                    </p:set>
                                    <p:animEffect transition="in" filter="fade">
                                      <p:cBhvr>
                                        <p:cTn id="12" dur="2000"/>
                                        <p:tgtEl>
                                          <p:spTgt spid="30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078">
                                            <p:txEl>
                                              <p:pRg st="0" end="0"/>
                                            </p:txEl>
                                          </p:spTgt>
                                        </p:tgtEl>
                                        <p:attrNameLst>
                                          <p:attrName>style.visibility</p:attrName>
                                        </p:attrNameLst>
                                      </p:cBhvr>
                                      <p:to>
                                        <p:strVal val="visible"/>
                                      </p:to>
                                    </p:set>
                                    <p:anim calcmode="lin" valueType="num">
                                      <p:cBhvr additive="base">
                                        <p:cTn id="17" dur="500" fill="hold"/>
                                        <p:tgtEl>
                                          <p:spTgt spid="307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allAtOnce"/>
      <p:bldP spid="3076" grpId="0" build="allAtOnce"/>
      <p:bldP spid="3078"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p:cNvSpPr txBox="1">
            <a:spLocks noChangeArrowheads="1"/>
          </p:cNvSpPr>
          <p:nvPr/>
        </p:nvSpPr>
        <p:spPr bwMode="auto">
          <a:xfrm>
            <a:off x="904982" y="109265"/>
            <a:ext cx="70462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2000" b="0" dirty="0">
                <a:solidFill>
                  <a:srgbClr val="C00000"/>
                </a:solidFill>
                <a:latin typeface="Arial Black" panose="020B0A04020102020204" pitchFamily="34" charset="0"/>
              </a:rPr>
              <a:t>SEGURIDAD SOCIAL Y CAJA DE COMPENSACIÓN</a:t>
            </a:r>
            <a:endParaRPr lang="es-ES" altLang="es-CO" sz="2000" b="0" dirty="0">
              <a:solidFill>
                <a:srgbClr val="C00000"/>
              </a:solidFill>
              <a:latin typeface="Arial Black" panose="020B0A04020102020204" pitchFamily="34" charset="0"/>
            </a:endParaRPr>
          </a:p>
        </p:txBody>
      </p:sp>
      <p:sp>
        <p:nvSpPr>
          <p:cNvPr id="3" name="21 Rectángulo">
            <a:extLst>
              <a:ext uri="{FF2B5EF4-FFF2-40B4-BE49-F238E27FC236}"/>
            </a:extLst>
          </p:cNvPr>
          <p:cNvSpPr/>
          <p:nvPr/>
        </p:nvSpPr>
        <p:spPr>
          <a:xfrm>
            <a:off x="566650" y="566737"/>
            <a:ext cx="756938" cy="523220"/>
          </a:xfrm>
          <a:prstGeom prst="rect">
            <a:avLst/>
          </a:prstGeom>
          <a:noFill/>
        </p:spPr>
        <p:txBody>
          <a:bodyPr wrap="none">
            <a:spAutoFit/>
          </a:bodyPr>
          <a:lstStyle/>
          <a:p>
            <a:pPr algn="ctr" eaLnBrk="1" hangingPunct="1">
              <a:defRPr/>
            </a:pPr>
            <a:r>
              <a:rPr lang="es-ES" sz="28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entury Gothic" pitchFamily="34" charset="0"/>
              </a:rPr>
              <a:t>EPS</a:t>
            </a:r>
            <a:endParaRPr lang="es-ES" sz="20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entury Gothic" pitchFamily="34" charset="0"/>
            </a:endParaRPr>
          </a:p>
        </p:txBody>
      </p:sp>
      <p:pic>
        <p:nvPicPr>
          <p:cNvPr id="4" name="Picture 2" descr="http://t2.gstatic.com/images?q=tbn:wf3SLjOTXSx8bM:http://comps.fotosearch.com/comp/UNN/UNN590/medico-ropa-grafico_~u14431432.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120790"/>
            <a:ext cx="1315899" cy="153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http://t3.gstatic.com/images?q=tbn:P-Qf2V9BOjpERM:http://www.emprendimientos.info/wp-content/uploads/2009/04/dinero.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467" y="1182744"/>
            <a:ext cx="1217333" cy="147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21 Rectángulo">
            <a:extLst>
              <a:ext uri="{FF2B5EF4-FFF2-40B4-BE49-F238E27FC236}"/>
            </a:extLst>
          </p:cNvPr>
          <p:cNvSpPr/>
          <p:nvPr/>
        </p:nvSpPr>
        <p:spPr>
          <a:xfrm>
            <a:off x="3054421" y="589961"/>
            <a:ext cx="558166" cy="523220"/>
          </a:xfrm>
          <a:prstGeom prst="rect">
            <a:avLst/>
          </a:prstGeom>
          <a:noFill/>
        </p:spPr>
        <p:txBody>
          <a:bodyPr wrap="none">
            <a:spAutoFit/>
          </a:bodyPr>
          <a:lstStyle/>
          <a:p>
            <a:pPr algn="ctr" eaLnBrk="1" hangingPunct="1">
              <a:defRPr/>
            </a:pPr>
            <a:r>
              <a:rPr lang="es-ES" sz="28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entury Gothic" pitchFamily="34" charset="0"/>
              </a:rPr>
              <a:t>FP</a:t>
            </a:r>
            <a:endParaRPr lang="es-ES" sz="20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entury Gothic" pitchFamily="34" charset="0"/>
            </a:endParaRPr>
          </a:p>
        </p:txBody>
      </p:sp>
      <p:sp>
        <p:nvSpPr>
          <p:cNvPr id="8" name="21 Rectángulo">
            <a:extLst>
              <a:ext uri="{FF2B5EF4-FFF2-40B4-BE49-F238E27FC236}"/>
            </a:extLst>
          </p:cNvPr>
          <p:cNvSpPr/>
          <p:nvPr/>
        </p:nvSpPr>
        <p:spPr>
          <a:xfrm>
            <a:off x="5137586" y="565648"/>
            <a:ext cx="817853" cy="523220"/>
          </a:xfrm>
          <a:prstGeom prst="rect">
            <a:avLst/>
          </a:prstGeom>
          <a:noFill/>
        </p:spPr>
        <p:txBody>
          <a:bodyPr wrap="none">
            <a:spAutoFit/>
          </a:bodyPr>
          <a:lstStyle/>
          <a:p>
            <a:pPr algn="ctr" eaLnBrk="1" hangingPunct="1">
              <a:defRPr/>
            </a:pPr>
            <a:r>
              <a:rPr lang="es-ES" sz="28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entury Gothic" pitchFamily="34" charset="0"/>
              </a:rPr>
              <a:t>ARL</a:t>
            </a:r>
            <a:endParaRPr lang="es-ES" sz="20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entury Gothic" pitchFamily="34" charset="0"/>
            </a:endParaRPr>
          </a:p>
        </p:txBody>
      </p:sp>
      <p:pic>
        <p:nvPicPr>
          <p:cNvPr id="9" name="Picture 6" descr="http://t1.gstatic.com/images?q=tbn:cC7Vb5Tq_pfOPM:http://unicorpcta.com/imagenes/colpatria%2520logo.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155426"/>
            <a:ext cx="1197865" cy="133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21 Rectángulo">
            <a:extLst>
              <a:ext uri="{FF2B5EF4-FFF2-40B4-BE49-F238E27FC236}"/>
            </a:extLst>
          </p:cNvPr>
          <p:cNvSpPr/>
          <p:nvPr/>
        </p:nvSpPr>
        <p:spPr>
          <a:xfrm>
            <a:off x="7294264" y="546270"/>
            <a:ext cx="918841" cy="523220"/>
          </a:xfrm>
          <a:prstGeom prst="rect">
            <a:avLst/>
          </a:prstGeom>
          <a:noFill/>
        </p:spPr>
        <p:txBody>
          <a:bodyPr wrap="none">
            <a:spAutoFit/>
          </a:bodyPr>
          <a:lstStyle/>
          <a:p>
            <a:pPr algn="ctr" eaLnBrk="1" hangingPunct="1">
              <a:defRPr/>
            </a:pPr>
            <a:r>
              <a:rPr lang="es-ES" sz="28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entury Gothic" pitchFamily="34" charset="0"/>
              </a:rPr>
              <a:t>CCF</a:t>
            </a:r>
          </a:p>
        </p:txBody>
      </p:sp>
      <p:pic>
        <p:nvPicPr>
          <p:cNvPr id="11" name="il_fi" descr="http://www.cajasan.com/images/logo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2098" y="1402577"/>
            <a:ext cx="1828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14 Flecha abajo"/>
          <p:cNvSpPr>
            <a:spLocks noChangeArrowheads="1"/>
          </p:cNvSpPr>
          <p:nvPr/>
        </p:nvSpPr>
        <p:spPr bwMode="auto">
          <a:xfrm>
            <a:off x="627891" y="2689449"/>
            <a:ext cx="554182" cy="355977"/>
          </a:xfrm>
          <a:prstGeom prst="downArrow">
            <a:avLst>
              <a:gd name="adj1" fmla="val 50000"/>
              <a:gd name="adj2" fmla="val 50000"/>
            </a:avLst>
          </a:prstGeom>
          <a:solidFill>
            <a:schemeClr val="accent1"/>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es-CO" sz="1800">
              <a:latin typeface="Arial" panose="020B0604020202020204" pitchFamily="34" charset="0"/>
            </a:endParaRPr>
          </a:p>
        </p:txBody>
      </p:sp>
      <p:sp>
        <p:nvSpPr>
          <p:cNvPr id="17" name="6 CuadroTexto"/>
          <p:cNvSpPr txBox="1">
            <a:spLocks noChangeArrowheads="1"/>
          </p:cNvSpPr>
          <p:nvPr/>
        </p:nvSpPr>
        <p:spPr bwMode="auto">
          <a:xfrm>
            <a:off x="14941" y="3076259"/>
            <a:ext cx="241069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s-ES" altLang="es-CO" sz="1500" b="0" dirty="0">
                <a:latin typeface="Century Gothic" panose="020B0502020202020204" pitchFamily="34" charset="0"/>
              </a:rPr>
              <a:t>Medicina </a:t>
            </a:r>
            <a:r>
              <a:rPr lang="es-ES" altLang="es-CO" sz="1500" b="0" dirty="0" smtClean="0">
                <a:latin typeface="Century Gothic" panose="020B0502020202020204" pitchFamily="34" charset="0"/>
              </a:rPr>
              <a:t>general</a:t>
            </a:r>
          </a:p>
          <a:p>
            <a:pPr eaLnBrk="1" hangingPunct="1">
              <a:spcBef>
                <a:spcPct val="0"/>
              </a:spcBef>
            </a:pPr>
            <a:r>
              <a:rPr lang="es-ES" altLang="es-CO" sz="1500" b="0" dirty="0" smtClean="0">
                <a:latin typeface="Century Gothic" panose="020B0502020202020204" pitchFamily="34" charset="0"/>
              </a:rPr>
              <a:t>Odontología</a:t>
            </a:r>
          </a:p>
          <a:p>
            <a:pPr eaLnBrk="1" hangingPunct="1">
              <a:spcBef>
                <a:spcPct val="0"/>
              </a:spcBef>
            </a:pPr>
            <a:r>
              <a:rPr lang="es-ES" altLang="es-CO" sz="1500" b="0" dirty="0" smtClean="0">
                <a:latin typeface="Century Gothic" panose="020B0502020202020204" pitchFamily="34" charset="0"/>
              </a:rPr>
              <a:t>Hospitalización</a:t>
            </a:r>
          </a:p>
          <a:p>
            <a:pPr eaLnBrk="1" hangingPunct="1">
              <a:spcBef>
                <a:spcPct val="0"/>
              </a:spcBef>
            </a:pPr>
            <a:r>
              <a:rPr lang="es-ES" altLang="es-CO" sz="1500" b="0" dirty="0" smtClean="0">
                <a:latin typeface="Century Gothic" panose="020B0502020202020204" pitchFamily="34" charset="0"/>
              </a:rPr>
              <a:t>Cirugía</a:t>
            </a:r>
            <a:r>
              <a:rPr lang="es-ES" altLang="es-CO" sz="1500" b="0" dirty="0">
                <a:latin typeface="Century Gothic" panose="020B0502020202020204" pitchFamily="34" charset="0"/>
              </a:rPr>
              <a:t>, </a:t>
            </a:r>
            <a:r>
              <a:rPr lang="es-ES" altLang="es-CO" sz="1500" b="0" dirty="0" smtClean="0">
                <a:latin typeface="Century Gothic" panose="020B0502020202020204" pitchFamily="34" charset="0"/>
              </a:rPr>
              <a:t>maternidad</a:t>
            </a:r>
          </a:p>
          <a:p>
            <a:pPr eaLnBrk="1" hangingPunct="1">
              <a:spcBef>
                <a:spcPct val="0"/>
              </a:spcBef>
            </a:pPr>
            <a:r>
              <a:rPr lang="es-CO" altLang="es-CO" sz="1500" b="0" dirty="0">
                <a:latin typeface="Century Gothic" panose="020B0502020202020204" pitchFamily="34" charset="0"/>
              </a:rPr>
              <a:t>L</a:t>
            </a:r>
            <a:r>
              <a:rPr lang="es-CO" altLang="es-CO" sz="1500" b="0" dirty="0" smtClean="0">
                <a:latin typeface="Century Gothic" panose="020B0502020202020204" pitchFamily="34" charset="0"/>
              </a:rPr>
              <a:t>aboratorio clínico</a:t>
            </a:r>
          </a:p>
          <a:p>
            <a:pPr eaLnBrk="1" hangingPunct="1">
              <a:spcBef>
                <a:spcPct val="0"/>
              </a:spcBef>
            </a:pPr>
            <a:r>
              <a:rPr lang="es-CO" altLang="es-CO" sz="1500" b="0" dirty="0" smtClean="0">
                <a:latin typeface="Century Gothic" panose="020B0502020202020204" pitchFamily="34" charset="0"/>
              </a:rPr>
              <a:t>Radiología</a:t>
            </a:r>
            <a:endParaRPr lang="es-ES" altLang="es-CO" sz="1500" b="0" dirty="0">
              <a:latin typeface="Century Gothic" panose="020B0502020202020204" pitchFamily="34" charset="0"/>
            </a:endParaRPr>
          </a:p>
        </p:txBody>
      </p:sp>
      <p:sp>
        <p:nvSpPr>
          <p:cNvPr id="18" name="6 CuadroTexto"/>
          <p:cNvSpPr txBox="1">
            <a:spLocks noChangeArrowheads="1"/>
          </p:cNvSpPr>
          <p:nvPr/>
        </p:nvSpPr>
        <p:spPr bwMode="auto">
          <a:xfrm>
            <a:off x="2502632" y="3104895"/>
            <a:ext cx="12954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s-CO" altLang="es-CO" sz="1500" b="0" dirty="0" smtClean="0">
                <a:latin typeface="Century Gothic" panose="020B0502020202020204" pitchFamily="34" charset="0"/>
              </a:rPr>
              <a:t>Invalidez</a:t>
            </a:r>
            <a:endParaRPr lang="es-CO" altLang="es-CO" sz="1500" b="0" dirty="0">
              <a:latin typeface="Century Gothic" panose="020B0502020202020204" pitchFamily="34" charset="0"/>
            </a:endParaRPr>
          </a:p>
          <a:p>
            <a:pPr eaLnBrk="1" hangingPunct="1">
              <a:spcBef>
                <a:spcPct val="0"/>
              </a:spcBef>
            </a:pPr>
            <a:r>
              <a:rPr lang="es-CO" altLang="es-CO" sz="1500" b="0" dirty="0">
                <a:latin typeface="Century Gothic" panose="020B0502020202020204" pitchFamily="34" charset="0"/>
              </a:rPr>
              <a:t>Vejez</a:t>
            </a:r>
          </a:p>
          <a:p>
            <a:pPr eaLnBrk="1" hangingPunct="1">
              <a:spcBef>
                <a:spcPct val="0"/>
              </a:spcBef>
            </a:pPr>
            <a:r>
              <a:rPr lang="es-CO" altLang="es-CO" sz="1500" b="0" dirty="0">
                <a:latin typeface="Century Gothic" panose="020B0502020202020204" pitchFamily="34" charset="0"/>
              </a:rPr>
              <a:t>Muerte</a:t>
            </a:r>
            <a:endParaRPr lang="es-ES" altLang="es-CO" sz="1500" b="0" dirty="0">
              <a:latin typeface="Century Gothic" panose="020B0502020202020204" pitchFamily="34" charset="0"/>
            </a:endParaRPr>
          </a:p>
        </p:txBody>
      </p:sp>
      <p:sp>
        <p:nvSpPr>
          <p:cNvPr id="19" name="6 CuadroTexto"/>
          <p:cNvSpPr txBox="1">
            <a:spLocks noChangeArrowheads="1"/>
          </p:cNvSpPr>
          <p:nvPr/>
        </p:nvSpPr>
        <p:spPr bwMode="auto">
          <a:xfrm>
            <a:off x="4355218" y="3133980"/>
            <a:ext cx="25061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s-CO" altLang="es-CO" sz="1500" b="0" dirty="0">
                <a:latin typeface="Century Gothic" panose="020B0502020202020204" pitchFamily="34" charset="0"/>
              </a:rPr>
              <a:t>Accidente de </a:t>
            </a:r>
            <a:r>
              <a:rPr lang="es-CO" altLang="es-CO" sz="1500" b="0" dirty="0" smtClean="0">
                <a:latin typeface="Century Gothic" panose="020B0502020202020204" pitchFamily="34" charset="0"/>
              </a:rPr>
              <a:t>Trabajo</a:t>
            </a:r>
            <a:endParaRPr lang="es-CO" altLang="es-CO" sz="1500" b="0" dirty="0">
              <a:latin typeface="Century Gothic" panose="020B0502020202020204" pitchFamily="34" charset="0"/>
            </a:endParaRPr>
          </a:p>
          <a:p>
            <a:pPr eaLnBrk="1" hangingPunct="1">
              <a:spcBef>
                <a:spcPct val="0"/>
              </a:spcBef>
            </a:pPr>
            <a:r>
              <a:rPr lang="es-CO" altLang="es-CO" sz="1500" b="0" dirty="0">
                <a:latin typeface="Century Gothic" panose="020B0502020202020204" pitchFamily="34" charset="0"/>
              </a:rPr>
              <a:t>Enfermedad laboral</a:t>
            </a:r>
            <a:endParaRPr lang="es-ES" altLang="es-CO" sz="1500" b="0" dirty="0">
              <a:latin typeface="Century Gothic" panose="020B0502020202020204" pitchFamily="34" charset="0"/>
            </a:endParaRPr>
          </a:p>
        </p:txBody>
      </p:sp>
      <p:sp>
        <p:nvSpPr>
          <p:cNvPr id="20" name="6 CuadroTexto"/>
          <p:cNvSpPr txBox="1">
            <a:spLocks noChangeArrowheads="1"/>
          </p:cNvSpPr>
          <p:nvPr/>
        </p:nvSpPr>
        <p:spPr bwMode="auto">
          <a:xfrm>
            <a:off x="7085300" y="3139944"/>
            <a:ext cx="173177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s-CO" altLang="es-CO" sz="1500" b="0" dirty="0" smtClean="0">
                <a:latin typeface="Century Gothic" panose="020B0502020202020204" pitchFamily="34" charset="0"/>
              </a:rPr>
              <a:t>Educación</a:t>
            </a:r>
          </a:p>
          <a:p>
            <a:pPr eaLnBrk="1" hangingPunct="1">
              <a:spcBef>
                <a:spcPct val="0"/>
              </a:spcBef>
            </a:pPr>
            <a:r>
              <a:rPr lang="es-CO" altLang="es-CO" sz="1500" b="0" dirty="0">
                <a:latin typeface="Century Gothic" panose="020B0502020202020204" pitchFamily="34" charset="0"/>
              </a:rPr>
              <a:t>C</a:t>
            </a:r>
            <a:r>
              <a:rPr lang="es-CO" altLang="es-CO" sz="1500" b="0" dirty="0" smtClean="0">
                <a:latin typeface="Century Gothic" panose="020B0502020202020204" pitchFamily="34" charset="0"/>
              </a:rPr>
              <a:t>ultura</a:t>
            </a:r>
            <a:endParaRPr lang="es-CO" altLang="es-CO" sz="1500" b="0" dirty="0">
              <a:latin typeface="Century Gothic" panose="020B0502020202020204" pitchFamily="34" charset="0"/>
            </a:endParaRPr>
          </a:p>
          <a:p>
            <a:pPr eaLnBrk="1" hangingPunct="1">
              <a:spcBef>
                <a:spcPct val="0"/>
              </a:spcBef>
            </a:pPr>
            <a:r>
              <a:rPr lang="es-CO" altLang="es-CO" sz="1500" b="0" dirty="0">
                <a:latin typeface="Century Gothic" panose="020B0502020202020204" pitchFamily="34" charset="0"/>
              </a:rPr>
              <a:t>Recreación</a:t>
            </a:r>
          </a:p>
          <a:p>
            <a:pPr eaLnBrk="1" hangingPunct="1">
              <a:spcBef>
                <a:spcPct val="0"/>
              </a:spcBef>
            </a:pPr>
            <a:r>
              <a:rPr lang="es-CO" altLang="es-CO" sz="1500" b="0" dirty="0">
                <a:latin typeface="Century Gothic" panose="020B0502020202020204" pitchFamily="34" charset="0"/>
              </a:rPr>
              <a:t>Salud</a:t>
            </a:r>
          </a:p>
          <a:p>
            <a:pPr eaLnBrk="1" hangingPunct="1">
              <a:spcBef>
                <a:spcPct val="0"/>
              </a:spcBef>
            </a:pPr>
            <a:r>
              <a:rPr lang="es-CO" altLang="es-CO" sz="1500" b="0" dirty="0">
                <a:latin typeface="Century Gothic" panose="020B0502020202020204" pitchFamily="34" charset="0"/>
              </a:rPr>
              <a:t>Mercadeo</a:t>
            </a:r>
          </a:p>
          <a:p>
            <a:pPr eaLnBrk="1" hangingPunct="1">
              <a:spcBef>
                <a:spcPct val="0"/>
              </a:spcBef>
            </a:pPr>
            <a:r>
              <a:rPr lang="es-CO" altLang="es-CO" sz="1500" b="0" dirty="0">
                <a:latin typeface="Century Gothic" panose="020B0502020202020204" pitchFamily="34" charset="0"/>
              </a:rPr>
              <a:t>Vivienda </a:t>
            </a:r>
            <a:endParaRPr lang="es-ES" altLang="es-CO" sz="1500" b="0" dirty="0">
              <a:latin typeface="Century Gothic" panose="020B0502020202020204" pitchFamily="34" charset="0"/>
            </a:endParaRPr>
          </a:p>
        </p:txBody>
      </p:sp>
      <p:sp>
        <p:nvSpPr>
          <p:cNvPr id="21" name="Rectángulo 20">
            <a:extLst>
              <a:ext uri="{FF2B5EF4-FFF2-40B4-BE49-F238E27FC236}"/>
            </a:extLst>
          </p:cNvPr>
          <p:cNvSpPr/>
          <p:nvPr/>
        </p:nvSpPr>
        <p:spPr>
          <a:xfrm>
            <a:off x="2516467" y="4533332"/>
            <a:ext cx="3520516" cy="461665"/>
          </a:xfrm>
          <a:prstGeom prst="rect">
            <a:avLst/>
          </a:prstGeom>
          <a:noFill/>
        </p:spPr>
        <p:txBody>
          <a:bodyPr wrap="none">
            <a:spAutoFit/>
          </a:bodyPr>
          <a:lstStyle/>
          <a:p>
            <a:pPr algn="ctr">
              <a:defRPr/>
            </a:pPr>
            <a:r>
              <a:rPr lang="es-ES" sz="2400" dirty="0">
                <a:ln w="22225">
                  <a:solidFill>
                    <a:schemeClr val="accent2"/>
                  </a:solidFill>
                  <a:prstDash val="solid"/>
                </a:ln>
                <a:solidFill>
                  <a:srgbClr val="FFC000"/>
                </a:solidFill>
              </a:rPr>
              <a:t>Para tener en cuenta…</a:t>
            </a:r>
          </a:p>
        </p:txBody>
      </p:sp>
      <p:sp>
        <p:nvSpPr>
          <p:cNvPr id="22" name="14 Flecha abajo"/>
          <p:cNvSpPr>
            <a:spLocks noChangeArrowheads="1"/>
          </p:cNvSpPr>
          <p:nvPr/>
        </p:nvSpPr>
        <p:spPr bwMode="auto">
          <a:xfrm>
            <a:off x="2848042" y="2702638"/>
            <a:ext cx="554182" cy="355977"/>
          </a:xfrm>
          <a:prstGeom prst="downArrow">
            <a:avLst>
              <a:gd name="adj1" fmla="val 50000"/>
              <a:gd name="adj2" fmla="val 50000"/>
            </a:avLst>
          </a:prstGeom>
          <a:solidFill>
            <a:schemeClr val="accent1"/>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es-CO" sz="1800">
              <a:latin typeface="Arial" panose="020B0604020202020204" pitchFamily="34" charset="0"/>
            </a:endParaRPr>
          </a:p>
        </p:txBody>
      </p:sp>
      <p:sp>
        <p:nvSpPr>
          <p:cNvPr id="23" name="14 Flecha abajo"/>
          <p:cNvSpPr>
            <a:spLocks noChangeArrowheads="1"/>
          </p:cNvSpPr>
          <p:nvPr/>
        </p:nvSpPr>
        <p:spPr bwMode="auto">
          <a:xfrm>
            <a:off x="5331184" y="2744957"/>
            <a:ext cx="554182" cy="355977"/>
          </a:xfrm>
          <a:prstGeom prst="downArrow">
            <a:avLst>
              <a:gd name="adj1" fmla="val 50000"/>
              <a:gd name="adj2" fmla="val 50000"/>
            </a:avLst>
          </a:prstGeom>
          <a:solidFill>
            <a:schemeClr val="accent1"/>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es-CO" sz="1800">
              <a:latin typeface="Arial" panose="020B0604020202020204" pitchFamily="34" charset="0"/>
            </a:endParaRPr>
          </a:p>
        </p:txBody>
      </p:sp>
      <p:sp>
        <p:nvSpPr>
          <p:cNvPr id="24" name="14 Flecha abajo"/>
          <p:cNvSpPr>
            <a:spLocks noChangeArrowheads="1"/>
          </p:cNvSpPr>
          <p:nvPr/>
        </p:nvSpPr>
        <p:spPr bwMode="auto">
          <a:xfrm>
            <a:off x="7619407" y="2702959"/>
            <a:ext cx="554182" cy="355977"/>
          </a:xfrm>
          <a:prstGeom prst="downArrow">
            <a:avLst>
              <a:gd name="adj1" fmla="val 50000"/>
              <a:gd name="adj2" fmla="val 50000"/>
            </a:avLst>
          </a:prstGeom>
          <a:solidFill>
            <a:schemeClr val="accent1"/>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es-CO" sz="1800">
              <a:latin typeface="Arial" panose="020B0604020202020204" pitchFamily="34" charset="0"/>
            </a:endParaRPr>
          </a:p>
        </p:txBody>
      </p:sp>
      <p:sp>
        <p:nvSpPr>
          <p:cNvPr id="25" name="CuadroTexto 1"/>
          <p:cNvSpPr txBox="1">
            <a:spLocks noChangeArrowheads="1"/>
          </p:cNvSpPr>
          <p:nvPr/>
        </p:nvSpPr>
        <p:spPr bwMode="auto">
          <a:xfrm>
            <a:off x="204410" y="5052924"/>
            <a:ext cx="8686800" cy="1169987"/>
          </a:xfrm>
          <a:prstGeom prst="rect">
            <a:avLst/>
          </a:prstGeom>
          <a:noFill/>
          <a:ln w="9525">
            <a:solidFill>
              <a:srgbClr val="E1491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s-CO" altLang="es-CO" sz="1400" b="0" dirty="0">
                <a:latin typeface="Century Gothic" panose="020B0502020202020204" pitchFamily="34" charset="0"/>
              </a:rPr>
              <a:t>Nuestros pagos son mensuales, y se cancelará al trabajador por medio de transferencia electrónica en cuenta de ahorros, </a:t>
            </a:r>
            <a:r>
              <a:rPr lang="es-CO" altLang="es-CO" sz="1400" b="0" dirty="0">
                <a:solidFill>
                  <a:srgbClr val="FF0000"/>
                </a:solidFill>
                <a:latin typeface="Century Gothic" panose="020B0502020202020204" pitchFamily="34" charset="0"/>
              </a:rPr>
              <a:t>los primeros 5 días del mes siguiente en que se generó la prestación del servicio por parte del trabajador. (si el trabajador no ha presentado las incapacidades o no las ha presentado completas su salario no se cancelará hasta no contar con la totalidad de las mismas) C-255-15</a:t>
            </a:r>
            <a:endParaRPr lang="es-CO" altLang="es-CO" sz="1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972297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p:cNvSpPr txBox="1">
            <a:spLocks noChangeArrowheads="1"/>
          </p:cNvSpPr>
          <p:nvPr/>
        </p:nvSpPr>
        <p:spPr bwMode="auto">
          <a:xfrm>
            <a:off x="200891" y="284626"/>
            <a:ext cx="441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b="0" dirty="0">
                <a:solidFill>
                  <a:srgbClr val="C00000"/>
                </a:solidFill>
                <a:latin typeface="Arial Black" panose="020B0A04020102020204" pitchFamily="34" charset="0"/>
              </a:rPr>
              <a:t>FONDO DE EMPLEADOS</a:t>
            </a:r>
            <a:endParaRPr lang="es-ES" altLang="es-CO" sz="2400" b="0" dirty="0">
              <a:solidFill>
                <a:srgbClr val="C00000"/>
              </a:solidFill>
              <a:latin typeface="Arial Black" panose="020B0A04020102020204" pitchFamily="34" charset="0"/>
            </a:endParaRPr>
          </a:p>
        </p:txBody>
      </p:sp>
      <p:sp>
        <p:nvSpPr>
          <p:cNvPr id="3" name="25 CuadroTexto">
            <a:extLst>
              <a:ext uri="{FF2B5EF4-FFF2-40B4-BE49-F238E27FC236}"/>
            </a:extLst>
          </p:cNvPr>
          <p:cNvSpPr txBox="1"/>
          <p:nvPr/>
        </p:nvSpPr>
        <p:spPr>
          <a:xfrm>
            <a:off x="304800" y="990600"/>
            <a:ext cx="8219209" cy="5632311"/>
          </a:xfrm>
          <a:prstGeom prst="rect">
            <a:avLst/>
          </a:prstGeom>
          <a:noFill/>
        </p:spPr>
        <p:txBody>
          <a:bodyPr wrap="square">
            <a:spAutoFit/>
          </a:bodyPr>
          <a:lstStyle/>
          <a:p>
            <a:pPr algn="just" eaLnBrk="1" hangingPunct="1">
              <a:defRPr/>
            </a:pPr>
            <a:r>
              <a:rPr lang="es-ES_tradnl" b="0" dirty="0">
                <a:solidFill>
                  <a:srgbClr val="000066"/>
                </a:solidFill>
                <a:latin typeface="Century Gothic" pitchFamily="34" charset="0"/>
              </a:rPr>
              <a:t>Pasado el periodo de prueba, Usted trabajador de LINCO S.A.S puede ingresar a cualquiera de nuestros dos fondos de empleados:</a:t>
            </a:r>
          </a:p>
          <a:p>
            <a:pPr algn="just" eaLnBrk="1" hangingPunct="1">
              <a:defRPr/>
            </a:pPr>
            <a:endParaRPr lang="es-ES_tradnl" b="0" dirty="0">
              <a:solidFill>
                <a:srgbClr val="000066"/>
              </a:solidFill>
              <a:latin typeface="Century Gothic" pitchFamily="34" charset="0"/>
            </a:endParaRPr>
          </a:p>
          <a:p>
            <a:pPr marL="266700" indent="-266700" eaLnBrk="1" hangingPunct="1">
              <a:buFont typeface="Wingdings" pitchFamily="2" charset="2"/>
              <a:buChar char="v"/>
              <a:defRPr/>
            </a:pPr>
            <a:r>
              <a:rPr lang="es-ES_tradnl" b="0" dirty="0">
                <a:solidFill>
                  <a:srgbClr val="000066"/>
                </a:solidFill>
                <a:latin typeface="Century Gothic" pitchFamily="34" charset="0"/>
              </a:rPr>
              <a:t>FONDEKIKES</a:t>
            </a:r>
          </a:p>
          <a:p>
            <a:pPr marL="266700" indent="-266700" eaLnBrk="1" hangingPunct="1">
              <a:buFont typeface="Wingdings" pitchFamily="2" charset="2"/>
              <a:buChar char="v"/>
              <a:defRPr/>
            </a:pPr>
            <a:endParaRPr lang="es-ES_tradnl" b="0" dirty="0">
              <a:solidFill>
                <a:srgbClr val="000066"/>
              </a:solidFill>
              <a:latin typeface="Century Gothic" pitchFamily="34" charset="0"/>
            </a:endParaRPr>
          </a:p>
          <a:p>
            <a:pPr marL="266700" indent="-266700" eaLnBrk="1" hangingPunct="1">
              <a:buFont typeface="Wingdings" pitchFamily="2" charset="2"/>
              <a:buChar char="v"/>
              <a:defRPr/>
            </a:pPr>
            <a:r>
              <a:rPr lang="es-ES_tradnl" b="0" dirty="0">
                <a:solidFill>
                  <a:srgbClr val="000066"/>
                </a:solidFill>
                <a:latin typeface="Century Gothic" pitchFamily="34" charset="0"/>
              </a:rPr>
              <a:t>FODEFOS</a:t>
            </a:r>
          </a:p>
          <a:p>
            <a:pPr algn="just" eaLnBrk="1" hangingPunct="1">
              <a:defRPr/>
            </a:pPr>
            <a:endParaRPr lang="es-ES_tradnl" b="0" dirty="0">
              <a:solidFill>
                <a:srgbClr val="000066"/>
              </a:solidFill>
              <a:latin typeface="Century Gothic" pitchFamily="34" charset="0"/>
            </a:endParaRPr>
          </a:p>
          <a:p>
            <a:pPr algn="just" eaLnBrk="1" hangingPunct="1">
              <a:defRPr/>
            </a:pPr>
            <a:r>
              <a:rPr lang="es-ES_tradnl" dirty="0">
                <a:solidFill>
                  <a:srgbClr val="000066"/>
                </a:solidFill>
                <a:latin typeface="Century Gothic" pitchFamily="34" charset="0"/>
              </a:rPr>
              <a:t>VENTAJAS DE ESTAR EN UN FONDO DE EMPLEADOS </a:t>
            </a:r>
            <a:r>
              <a:rPr lang="es-ES_tradnl" b="0" dirty="0">
                <a:solidFill>
                  <a:srgbClr val="000066"/>
                </a:solidFill>
                <a:latin typeface="Century Gothic" pitchFamily="34" charset="0"/>
              </a:rPr>
              <a:t>:</a:t>
            </a:r>
          </a:p>
          <a:p>
            <a:pPr algn="just" eaLnBrk="1" hangingPunct="1">
              <a:defRPr/>
            </a:pPr>
            <a:endParaRPr lang="es-ES_tradnl" b="0" dirty="0">
              <a:solidFill>
                <a:srgbClr val="000066"/>
              </a:solidFill>
              <a:latin typeface="Century Gothic" pitchFamily="34" charset="0"/>
            </a:endParaRPr>
          </a:p>
          <a:p>
            <a:pPr marL="266700" indent="-266700" algn="just" eaLnBrk="1" hangingPunct="1">
              <a:buFont typeface="Wingdings" pitchFamily="2" charset="2"/>
              <a:buChar char="v"/>
              <a:tabLst>
                <a:tab pos="266700" algn="l"/>
              </a:tabLst>
              <a:defRPr/>
            </a:pPr>
            <a:r>
              <a:rPr lang="es-ES_tradnl" b="0" dirty="0">
                <a:solidFill>
                  <a:srgbClr val="000066"/>
                </a:solidFill>
                <a:latin typeface="Century Gothic" pitchFamily="34" charset="0"/>
              </a:rPr>
              <a:t>Posibilidades de ahorro</a:t>
            </a:r>
          </a:p>
          <a:p>
            <a:pPr marL="266700" indent="-266700" algn="just" eaLnBrk="1" hangingPunct="1">
              <a:buFont typeface="Wingdings" pitchFamily="2" charset="2"/>
              <a:buChar char="v"/>
              <a:tabLst>
                <a:tab pos="266700" algn="l"/>
              </a:tabLst>
              <a:defRPr/>
            </a:pPr>
            <a:r>
              <a:rPr lang="es-ES_tradnl" b="0" dirty="0">
                <a:solidFill>
                  <a:srgbClr val="000066"/>
                </a:solidFill>
                <a:latin typeface="Century Gothic" pitchFamily="34" charset="0"/>
              </a:rPr>
              <a:t>Créditos</a:t>
            </a:r>
          </a:p>
          <a:p>
            <a:pPr marL="266700" indent="-266700" algn="just" eaLnBrk="1" hangingPunct="1">
              <a:buFont typeface="Wingdings" pitchFamily="2" charset="2"/>
              <a:buChar char="v"/>
              <a:tabLst>
                <a:tab pos="266700" algn="l"/>
              </a:tabLst>
              <a:defRPr/>
            </a:pPr>
            <a:r>
              <a:rPr lang="es-ES_tradnl" b="0" dirty="0">
                <a:solidFill>
                  <a:srgbClr val="000066"/>
                </a:solidFill>
                <a:latin typeface="Century Gothic" pitchFamily="34" charset="0"/>
              </a:rPr>
              <a:t>Descuentos con proveedores adscritos</a:t>
            </a:r>
          </a:p>
          <a:p>
            <a:pPr marL="266700" indent="-266700" algn="just" eaLnBrk="1" hangingPunct="1">
              <a:buFont typeface="Wingdings" pitchFamily="2" charset="2"/>
              <a:buChar char="v"/>
              <a:tabLst>
                <a:tab pos="266700" algn="l"/>
              </a:tabLst>
              <a:defRPr/>
            </a:pPr>
            <a:r>
              <a:rPr lang="es-ES_tradnl" b="0" dirty="0">
                <a:solidFill>
                  <a:srgbClr val="000066"/>
                </a:solidFill>
                <a:latin typeface="Century Gothic" pitchFamily="34" charset="0"/>
              </a:rPr>
              <a:t>Inclusión a seguros</a:t>
            </a:r>
          </a:p>
          <a:p>
            <a:pPr marL="266700" indent="-266700" algn="just" eaLnBrk="1" hangingPunct="1">
              <a:buFont typeface="Wingdings" pitchFamily="2" charset="2"/>
              <a:buChar char="v"/>
              <a:tabLst>
                <a:tab pos="266700" algn="l"/>
              </a:tabLst>
              <a:defRPr/>
            </a:pPr>
            <a:r>
              <a:rPr lang="es-ES_tradnl" b="0" dirty="0">
                <a:solidFill>
                  <a:srgbClr val="000066"/>
                </a:solidFill>
                <a:latin typeface="Century Gothic" pitchFamily="34" charset="0"/>
              </a:rPr>
              <a:t>Auxilios monetarios</a:t>
            </a:r>
          </a:p>
          <a:p>
            <a:pPr marL="266700" indent="-266700" algn="just" eaLnBrk="1" hangingPunct="1">
              <a:buFont typeface="Wingdings" pitchFamily="2" charset="2"/>
              <a:buChar char="v"/>
              <a:tabLst>
                <a:tab pos="266700" algn="l"/>
              </a:tabLst>
              <a:defRPr/>
            </a:pPr>
            <a:r>
              <a:rPr lang="es-ES_tradnl" b="0" dirty="0">
                <a:solidFill>
                  <a:srgbClr val="000066"/>
                </a:solidFill>
                <a:latin typeface="Century Gothic" pitchFamily="34" charset="0"/>
              </a:rPr>
              <a:t>Actividades deportivas y de recreación</a:t>
            </a:r>
          </a:p>
          <a:p>
            <a:pPr marL="266700" indent="-266700" algn="just" eaLnBrk="1" hangingPunct="1">
              <a:buFont typeface="Wingdings" pitchFamily="2" charset="2"/>
              <a:buChar char="v"/>
              <a:tabLst>
                <a:tab pos="266700" algn="l"/>
              </a:tabLst>
              <a:defRPr/>
            </a:pPr>
            <a:r>
              <a:rPr lang="es-ES_tradnl" b="0" dirty="0">
                <a:solidFill>
                  <a:srgbClr val="000066"/>
                </a:solidFill>
                <a:latin typeface="Century Gothic" pitchFamily="34" charset="0"/>
              </a:rPr>
              <a:t>Actividades de educación.</a:t>
            </a:r>
          </a:p>
          <a:p>
            <a:pPr marL="266700" indent="-266700" algn="just" eaLnBrk="1" hangingPunct="1">
              <a:tabLst>
                <a:tab pos="266700" algn="l"/>
              </a:tabLst>
              <a:defRPr/>
            </a:pPr>
            <a:endParaRPr lang="es-ES_tradnl" b="0" dirty="0">
              <a:solidFill>
                <a:srgbClr val="000066"/>
              </a:solidFill>
              <a:latin typeface="Century Gothic" pitchFamily="34" charset="0"/>
            </a:endParaRPr>
          </a:p>
          <a:p>
            <a:pPr algn="ctr" eaLnBrk="1" hangingPunct="1">
              <a:defRPr/>
            </a:pPr>
            <a:r>
              <a:rPr lang="es-ES_tradnl" b="0" dirty="0">
                <a:solidFill>
                  <a:srgbClr val="000066"/>
                </a:solidFill>
                <a:latin typeface="Century Gothic" pitchFamily="34" charset="0"/>
              </a:rPr>
              <a:t>Para mayor información contacta a nuestra Auxiliar de Gestión Humana al 6484891</a:t>
            </a:r>
            <a:r>
              <a:rPr lang="es-ES_tradnl" b="0" dirty="0" smtClean="0">
                <a:solidFill>
                  <a:srgbClr val="000066"/>
                </a:solidFill>
                <a:latin typeface="Century Gothic" pitchFamily="34" charset="0"/>
              </a:rPr>
              <a:t>.</a:t>
            </a:r>
            <a:r>
              <a:rPr lang="es-ES_tradnl" b="0" dirty="0" smtClean="0">
                <a:latin typeface="Century Gothic" pitchFamily="34" charset="0"/>
              </a:rPr>
              <a:t> </a:t>
            </a:r>
            <a:r>
              <a:rPr lang="es-ES_tradnl" b="0" dirty="0">
                <a:latin typeface="Century Gothic" pitchFamily="34" charset="0"/>
              </a:rPr>
              <a:t/>
            </a:r>
            <a:br>
              <a:rPr lang="es-ES_tradnl" b="0" dirty="0">
                <a:latin typeface="Century Gothic" pitchFamily="34" charset="0"/>
              </a:rPr>
            </a:br>
            <a:endParaRPr lang="es-ES" b="0" dirty="0">
              <a:latin typeface="Century Gothic" pitchFamily="34" charset="0"/>
            </a:endParaRPr>
          </a:p>
        </p:txBody>
      </p:sp>
      <p:pic>
        <p:nvPicPr>
          <p:cNvPr id="4"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971800"/>
            <a:ext cx="179070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470" y="201500"/>
            <a:ext cx="1667603" cy="511399"/>
          </a:xfrm>
          <a:prstGeom prst="rect">
            <a:avLst/>
          </a:prstGeom>
        </p:spPr>
      </p:pic>
    </p:spTree>
    <p:extLst>
      <p:ext uri="{BB962C8B-B14F-4D97-AF65-F5344CB8AC3E}">
        <p14:creationId xmlns:p14="http://schemas.microsoft.com/office/powerpoint/2010/main" val="2119448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p:cNvSpPr txBox="1">
            <a:spLocks noChangeArrowheads="1"/>
          </p:cNvSpPr>
          <p:nvPr/>
        </p:nvSpPr>
        <p:spPr bwMode="auto">
          <a:xfrm>
            <a:off x="755073" y="192324"/>
            <a:ext cx="563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2400" b="0" dirty="0">
                <a:solidFill>
                  <a:srgbClr val="C00000"/>
                </a:solidFill>
                <a:latin typeface="Arial Black" panose="020B0A04020102020204" pitchFamily="34" charset="0"/>
              </a:rPr>
              <a:t>MEDIOS DE COMUNICACIÓN CON LA EMPRESA</a:t>
            </a:r>
            <a:endParaRPr lang="es-ES" altLang="es-CO" sz="2400" b="0" dirty="0">
              <a:solidFill>
                <a:srgbClr val="C00000"/>
              </a:solidFill>
              <a:latin typeface="Arial Black" panose="020B0A04020102020204" pitchFamily="34" charset="0"/>
            </a:endParaRPr>
          </a:p>
        </p:txBody>
      </p:sp>
      <p:sp>
        <p:nvSpPr>
          <p:cNvPr id="3" name="25 CuadroTexto"/>
          <p:cNvSpPr txBox="1">
            <a:spLocks noChangeArrowheads="1"/>
          </p:cNvSpPr>
          <p:nvPr/>
        </p:nvSpPr>
        <p:spPr bwMode="auto">
          <a:xfrm>
            <a:off x="526473" y="1310413"/>
            <a:ext cx="3969327"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ES_tradnl" altLang="es-CO" sz="1600" dirty="0">
                <a:solidFill>
                  <a:srgbClr val="000066"/>
                </a:solidFill>
                <a:latin typeface="Century Gothic" panose="020B0502020202020204" pitchFamily="34" charset="0"/>
              </a:rPr>
              <a:t>ADMINISTRACIÓN</a:t>
            </a:r>
          </a:p>
          <a:p>
            <a:pPr algn="just" eaLnBrk="1" hangingPunct="1">
              <a:spcBef>
                <a:spcPct val="0"/>
              </a:spcBef>
              <a:buFontTx/>
              <a:buNone/>
            </a:pPr>
            <a:r>
              <a:rPr lang="es-ES_tradnl" altLang="es-CO" sz="1600" b="0" dirty="0" smtClean="0">
                <a:solidFill>
                  <a:srgbClr val="000066"/>
                </a:solidFill>
                <a:latin typeface="Century Gothic" panose="020B0502020202020204" pitchFamily="34" charset="0"/>
              </a:rPr>
              <a:t>Teléfono: 648 </a:t>
            </a:r>
            <a:r>
              <a:rPr lang="es-ES_tradnl" altLang="es-CO" sz="1600" b="0" dirty="0">
                <a:solidFill>
                  <a:srgbClr val="000066"/>
                </a:solidFill>
                <a:latin typeface="Century Gothic" panose="020B0502020202020204" pitchFamily="34" charset="0"/>
              </a:rPr>
              <a:t>48 91</a:t>
            </a:r>
          </a:p>
          <a:p>
            <a:pPr algn="just" eaLnBrk="1" hangingPunct="1">
              <a:spcBef>
                <a:spcPct val="0"/>
              </a:spcBef>
              <a:buFontTx/>
              <a:buNone/>
            </a:pPr>
            <a:endParaRPr lang="es-ES_tradnl" altLang="es-CO" sz="1600" dirty="0">
              <a:solidFill>
                <a:srgbClr val="000066"/>
              </a:solidFill>
              <a:latin typeface="Century Gothic" panose="020B0502020202020204" pitchFamily="34" charset="0"/>
            </a:endParaRPr>
          </a:p>
          <a:p>
            <a:pPr algn="just" eaLnBrk="1" hangingPunct="1">
              <a:spcBef>
                <a:spcPct val="0"/>
              </a:spcBef>
              <a:buFontTx/>
              <a:buNone/>
            </a:pPr>
            <a:r>
              <a:rPr lang="es-ES_tradnl" altLang="es-CO" sz="1600" dirty="0">
                <a:solidFill>
                  <a:srgbClr val="000066"/>
                </a:solidFill>
                <a:latin typeface="Century Gothic" panose="020B0502020202020204" pitchFamily="34" charset="0"/>
              </a:rPr>
              <a:t>ALIMENTOS FOSCAL PPAL</a:t>
            </a:r>
          </a:p>
          <a:p>
            <a:pPr algn="just" eaLnBrk="1" hangingPunct="1">
              <a:spcBef>
                <a:spcPct val="0"/>
              </a:spcBef>
              <a:buFontTx/>
              <a:buNone/>
            </a:pPr>
            <a:r>
              <a:rPr lang="es-ES_tradnl" altLang="es-CO" sz="1600" b="0" dirty="0" smtClean="0">
                <a:solidFill>
                  <a:srgbClr val="000066"/>
                </a:solidFill>
                <a:latin typeface="Century Gothic" panose="020B0502020202020204" pitchFamily="34" charset="0"/>
              </a:rPr>
              <a:t>Teléfono: 638 </a:t>
            </a:r>
            <a:r>
              <a:rPr lang="es-ES_tradnl" altLang="es-CO" sz="1600" b="0" dirty="0">
                <a:solidFill>
                  <a:srgbClr val="000066"/>
                </a:solidFill>
                <a:latin typeface="Century Gothic" panose="020B0502020202020204" pitchFamily="34" charset="0"/>
              </a:rPr>
              <a:t>69 65</a:t>
            </a:r>
          </a:p>
          <a:p>
            <a:pPr algn="just" eaLnBrk="1" hangingPunct="1">
              <a:spcBef>
                <a:spcPct val="0"/>
              </a:spcBef>
              <a:buFont typeface="Arial" panose="020B0604020202020204" pitchFamily="34" charset="0"/>
              <a:buNone/>
            </a:pPr>
            <a:endParaRPr lang="es-ES_tradnl" altLang="es-CO" sz="1600" b="0" dirty="0">
              <a:solidFill>
                <a:srgbClr val="000066"/>
              </a:solidFill>
              <a:latin typeface="Century Gothic" panose="020B0502020202020204" pitchFamily="34" charset="0"/>
            </a:endParaRPr>
          </a:p>
          <a:p>
            <a:pPr algn="just" eaLnBrk="1" hangingPunct="1">
              <a:spcBef>
                <a:spcPct val="0"/>
              </a:spcBef>
              <a:buFontTx/>
              <a:buNone/>
            </a:pPr>
            <a:r>
              <a:rPr lang="es-ES_tradnl" altLang="es-CO" sz="1600" dirty="0">
                <a:solidFill>
                  <a:srgbClr val="000066"/>
                </a:solidFill>
                <a:latin typeface="Century Gothic" panose="020B0502020202020204" pitchFamily="34" charset="0"/>
              </a:rPr>
              <a:t>ALIMENTOS FOSCAL INTER</a:t>
            </a:r>
          </a:p>
          <a:p>
            <a:pPr algn="just" eaLnBrk="1" hangingPunct="1">
              <a:spcBef>
                <a:spcPct val="0"/>
              </a:spcBef>
              <a:buFontTx/>
              <a:buNone/>
            </a:pPr>
            <a:r>
              <a:rPr lang="es-ES_tradnl" altLang="es-CO" sz="1600" b="0" dirty="0" smtClean="0">
                <a:solidFill>
                  <a:srgbClr val="000066"/>
                </a:solidFill>
                <a:latin typeface="Century Gothic" panose="020B0502020202020204" pitchFamily="34" charset="0"/>
              </a:rPr>
              <a:t>Teléfono: 7000300 Ext: 6401</a:t>
            </a:r>
            <a:endParaRPr lang="es-ES_tradnl" altLang="es-CO" sz="1600" b="0" dirty="0">
              <a:solidFill>
                <a:srgbClr val="000066"/>
              </a:solidFill>
              <a:latin typeface="Century Gothic" panose="020B0502020202020204" pitchFamily="34" charset="0"/>
            </a:endParaRPr>
          </a:p>
          <a:p>
            <a:pPr algn="just" eaLnBrk="1" hangingPunct="1">
              <a:spcBef>
                <a:spcPct val="0"/>
              </a:spcBef>
              <a:buFontTx/>
              <a:buNone/>
            </a:pPr>
            <a:endParaRPr lang="es-ES_tradnl" altLang="es-CO" sz="1600" b="0" dirty="0">
              <a:solidFill>
                <a:srgbClr val="000066"/>
              </a:solidFill>
              <a:latin typeface="Century Gothic" panose="020B0502020202020204" pitchFamily="34" charset="0"/>
            </a:endParaRPr>
          </a:p>
          <a:p>
            <a:pPr algn="just" eaLnBrk="1" hangingPunct="1">
              <a:spcBef>
                <a:spcPct val="0"/>
              </a:spcBef>
              <a:buFontTx/>
              <a:buNone/>
            </a:pPr>
            <a:r>
              <a:rPr lang="es-ES_tradnl" altLang="es-CO" sz="1600" dirty="0">
                <a:solidFill>
                  <a:srgbClr val="000066"/>
                </a:solidFill>
                <a:latin typeface="Century Gothic" panose="020B0502020202020204" pitchFamily="34" charset="0"/>
              </a:rPr>
              <a:t>LAVANDERÍA</a:t>
            </a:r>
          </a:p>
          <a:p>
            <a:pPr algn="just" eaLnBrk="1" hangingPunct="1">
              <a:spcBef>
                <a:spcPct val="0"/>
              </a:spcBef>
              <a:buFontTx/>
              <a:buNone/>
            </a:pPr>
            <a:r>
              <a:rPr lang="es-ES_tradnl" altLang="es-CO" sz="1600" b="0" dirty="0" smtClean="0">
                <a:solidFill>
                  <a:srgbClr val="000066"/>
                </a:solidFill>
                <a:latin typeface="Century Gothic" panose="020B0502020202020204" pitchFamily="34" charset="0"/>
              </a:rPr>
              <a:t>Teléfono: 648 </a:t>
            </a:r>
            <a:r>
              <a:rPr lang="es-ES_tradnl" altLang="es-CO" sz="1600" b="0" dirty="0">
                <a:solidFill>
                  <a:srgbClr val="000066"/>
                </a:solidFill>
                <a:latin typeface="Century Gothic" panose="020B0502020202020204" pitchFamily="34" charset="0"/>
              </a:rPr>
              <a:t>48 91 Ext: 114</a:t>
            </a:r>
          </a:p>
          <a:p>
            <a:pPr algn="just" eaLnBrk="1" hangingPunct="1">
              <a:spcBef>
                <a:spcPct val="0"/>
              </a:spcBef>
              <a:buFontTx/>
              <a:buNone/>
            </a:pPr>
            <a:endParaRPr lang="es-ES_tradnl" altLang="es-CO" sz="1600" dirty="0">
              <a:solidFill>
                <a:srgbClr val="000066"/>
              </a:solidFill>
              <a:latin typeface="Century Gothic" panose="020B0502020202020204" pitchFamily="34" charset="0"/>
            </a:endParaRPr>
          </a:p>
          <a:p>
            <a:pPr algn="just" eaLnBrk="1" hangingPunct="1">
              <a:spcBef>
                <a:spcPct val="0"/>
              </a:spcBef>
              <a:buFontTx/>
              <a:buNone/>
            </a:pPr>
            <a:r>
              <a:rPr lang="es-ES_tradnl" altLang="es-CO" sz="1600" dirty="0">
                <a:solidFill>
                  <a:srgbClr val="000066"/>
                </a:solidFill>
                <a:latin typeface="Century Gothic" panose="020B0502020202020204" pitchFamily="34" charset="0"/>
              </a:rPr>
              <a:t>ASEO </a:t>
            </a:r>
            <a:r>
              <a:rPr lang="es-ES_tradnl" altLang="es-CO" sz="1600" dirty="0" smtClean="0">
                <a:solidFill>
                  <a:srgbClr val="000066"/>
                </a:solidFill>
                <a:latin typeface="Century Gothic" panose="020B0502020202020204" pitchFamily="34" charset="0"/>
              </a:rPr>
              <a:t>FOSCAL</a:t>
            </a:r>
            <a:endParaRPr lang="es-ES_tradnl" altLang="es-CO" sz="1600" dirty="0">
              <a:solidFill>
                <a:srgbClr val="000066"/>
              </a:solidFill>
              <a:latin typeface="Century Gothic" panose="020B0502020202020204" pitchFamily="34" charset="0"/>
            </a:endParaRPr>
          </a:p>
          <a:p>
            <a:pPr algn="just" eaLnBrk="1" hangingPunct="1">
              <a:spcBef>
                <a:spcPct val="0"/>
              </a:spcBef>
              <a:buFontTx/>
              <a:buNone/>
            </a:pPr>
            <a:r>
              <a:rPr lang="es-ES_tradnl" altLang="es-CO" sz="1600" b="0" dirty="0" smtClean="0">
                <a:solidFill>
                  <a:srgbClr val="000066"/>
                </a:solidFill>
                <a:latin typeface="Century Gothic" panose="020B0502020202020204" pitchFamily="34" charset="0"/>
              </a:rPr>
              <a:t>Teléfono: 638 </a:t>
            </a:r>
            <a:r>
              <a:rPr lang="es-ES_tradnl" altLang="es-CO" sz="1600" b="0" dirty="0">
                <a:solidFill>
                  <a:srgbClr val="000066"/>
                </a:solidFill>
                <a:latin typeface="Century Gothic" panose="020B0502020202020204" pitchFamily="34" charset="0"/>
              </a:rPr>
              <a:t>27 81</a:t>
            </a:r>
          </a:p>
          <a:p>
            <a:pPr algn="just" eaLnBrk="1" hangingPunct="1">
              <a:spcBef>
                <a:spcPct val="0"/>
              </a:spcBef>
              <a:buFontTx/>
              <a:buNone/>
            </a:pPr>
            <a:endParaRPr lang="es-ES_tradnl" altLang="es-CO" sz="1600" dirty="0">
              <a:solidFill>
                <a:srgbClr val="000066"/>
              </a:solidFill>
              <a:latin typeface="Century Gothic" panose="020B0502020202020204" pitchFamily="34" charset="0"/>
            </a:endParaRPr>
          </a:p>
          <a:p>
            <a:pPr algn="just" eaLnBrk="1" hangingPunct="1">
              <a:spcBef>
                <a:spcPct val="0"/>
              </a:spcBef>
              <a:buFontTx/>
              <a:buNone/>
            </a:pPr>
            <a:r>
              <a:rPr lang="es-ES_tradnl" altLang="es-CO" sz="1600" dirty="0">
                <a:solidFill>
                  <a:srgbClr val="000066"/>
                </a:solidFill>
                <a:latin typeface="Century Gothic" panose="020B0502020202020204" pitchFamily="34" charset="0"/>
              </a:rPr>
              <a:t>ASEO </a:t>
            </a:r>
            <a:r>
              <a:rPr lang="es-ES_tradnl" altLang="es-CO" sz="1600" dirty="0" smtClean="0">
                <a:solidFill>
                  <a:srgbClr val="000066"/>
                </a:solidFill>
                <a:latin typeface="Century Gothic" panose="020B0502020202020204" pitchFamily="34" charset="0"/>
              </a:rPr>
              <a:t>FOSCAL </a:t>
            </a:r>
            <a:r>
              <a:rPr lang="es-ES_tradnl" altLang="es-CO" sz="1600" dirty="0">
                <a:solidFill>
                  <a:srgbClr val="000066"/>
                </a:solidFill>
                <a:latin typeface="Century Gothic" panose="020B0502020202020204" pitchFamily="34" charset="0"/>
              </a:rPr>
              <a:t>INTER</a:t>
            </a:r>
          </a:p>
          <a:p>
            <a:pPr algn="just" eaLnBrk="1" hangingPunct="1">
              <a:spcBef>
                <a:spcPct val="0"/>
              </a:spcBef>
              <a:buFontTx/>
              <a:buNone/>
            </a:pPr>
            <a:r>
              <a:rPr lang="es-ES_tradnl" altLang="es-CO" sz="1600" b="0" dirty="0" smtClean="0">
                <a:solidFill>
                  <a:srgbClr val="000066"/>
                </a:solidFill>
                <a:latin typeface="Century Gothic" panose="020B0502020202020204" pitchFamily="34" charset="0"/>
              </a:rPr>
              <a:t>Teléfono: 7000300 </a:t>
            </a:r>
            <a:r>
              <a:rPr lang="es-ES_tradnl" altLang="es-CO" sz="1600" b="0" dirty="0">
                <a:solidFill>
                  <a:srgbClr val="000066"/>
                </a:solidFill>
                <a:latin typeface="Century Gothic" panose="020B0502020202020204" pitchFamily="34" charset="0"/>
              </a:rPr>
              <a:t>Ext: </a:t>
            </a:r>
            <a:r>
              <a:rPr lang="es-ES_tradnl" altLang="es-CO" sz="1600" b="0" dirty="0" smtClean="0">
                <a:solidFill>
                  <a:srgbClr val="000066"/>
                </a:solidFill>
                <a:latin typeface="Century Gothic" panose="020B0502020202020204" pitchFamily="34" charset="0"/>
              </a:rPr>
              <a:t>6420</a:t>
            </a:r>
            <a:endParaRPr lang="es-ES_tradnl" altLang="es-CO" sz="1600" b="0" dirty="0">
              <a:solidFill>
                <a:srgbClr val="000066"/>
              </a:solidFill>
              <a:latin typeface="Century Gothic" panose="020B0502020202020204" pitchFamily="34" charset="0"/>
            </a:endParaRPr>
          </a:p>
        </p:txBody>
      </p:sp>
      <p:pic>
        <p:nvPicPr>
          <p:cNvPr id="4" name="Picture 2" descr="http://2.bp.blogspot.com/-fNquDhX4jvw/TlMSLnwuINI/AAAAAAAAAec/bZCSHywyo8I/s1600/celular3-tra.gif">
            <a:extLst>
              <a:ext uri="{FF2B5EF4-FFF2-40B4-BE49-F238E27FC236}"/>
            </a:extLst>
          </p:cNvPr>
          <p:cNvPicPr>
            <a:picLocks noChangeAspect="1" noChangeArrowheads="1"/>
          </p:cNvPicPr>
          <p:nvPr/>
        </p:nvPicPr>
        <p:blipFill>
          <a:blip r:embed="rId2" cstate="print"/>
          <a:srcRect/>
          <a:stretch>
            <a:fillRect/>
          </a:stretch>
        </p:blipFill>
        <p:spPr bwMode="auto">
          <a:xfrm>
            <a:off x="5250873" y="1491983"/>
            <a:ext cx="1676400" cy="19733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9 CuadroTexto"/>
          <p:cNvSpPr txBox="1">
            <a:spLocks noChangeArrowheads="1"/>
          </p:cNvSpPr>
          <p:nvPr/>
        </p:nvSpPr>
        <p:spPr bwMode="auto">
          <a:xfrm>
            <a:off x="3574473" y="3962400"/>
            <a:ext cx="5029200" cy="2032000"/>
          </a:xfrm>
          <a:prstGeom prst="rect">
            <a:avLst/>
          </a:prstGeom>
          <a:solidFill>
            <a:srgbClr val="FFF2BD"/>
          </a:solidFill>
          <a:ln w="25400" cmpd="thickThin">
            <a:solidFill>
              <a:srgbClr val="FF0000"/>
            </a:solidFill>
            <a:prstDash val="sysDot"/>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ES" altLang="es-CO" sz="1800" dirty="0">
                <a:solidFill>
                  <a:srgbClr val="FF0000"/>
                </a:solidFill>
                <a:latin typeface="Century Gothic" panose="020B0502020202020204" pitchFamily="34" charset="0"/>
              </a:rPr>
              <a:t>NOTA:  </a:t>
            </a:r>
            <a:r>
              <a:rPr lang="es-ES" altLang="es-CO" sz="1800" b="0" dirty="0">
                <a:latin typeface="Century Gothic" panose="020B0502020202020204" pitchFamily="34" charset="0"/>
              </a:rPr>
              <a:t>Para trámites de permisos y/o  para informar mis ausencias, enfermedades, calamidades etc., siempre deberá comunicarse con su Jefe en primera estancia, diligenciando el formato </a:t>
            </a:r>
            <a:r>
              <a:rPr lang="es-CO" altLang="es-CO" sz="1800" b="0" dirty="0">
                <a:latin typeface="Century Gothic" panose="020B0502020202020204" pitchFamily="34" charset="0"/>
              </a:rPr>
              <a:t>FAYF-102 Solicitud de permisos u otros tramites de trabajadores</a:t>
            </a:r>
            <a:endParaRPr lang="es-ES" altLang="es-CO" sz="1800" b="0" dirty="0">
              <a:latin typeface="Century Gothic" panose="020B0502020202020204" pitchFamily="34" charset="0"/>
            </a:endParaRP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7273" y="278749"/>
            <a:ext cx="1810889" cy="555340"/>
          </a:xfrm>
          <a:prstGeom prst="rect">
            <a:avLst/>
          </a:prstGeom>
        </p:spPr>
      </p:pic>
    </p:spTree>
    <p:extLst>
      <p:ext uri="{BB962C8B-B14F-4D97-AF65-F5344CB8AC3E}">
        <p14:creationId xmlns:p14="http://schemas.microsoft.com/office/powerpoint/2010/main" val="2232468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Image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07118">
            <a:off x="7667500" y="4866843"/>
            <a:ext cx="122555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Imagen 8"/>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609600" y="5022418"/>
            <a:ext cx="134554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Imagen 4"/>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t="6203" b="6996"/>
          <a:stretch>
            <a:fillRect/>
          </a:stretch>
        </p:blipFill>
        <p:spPr bwMode="auto">
          <a:xfrm>
            <a:off x="1793368" y="1066800"/>
            <a:ext cx="57610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 de texto 2">
            <a:extLst>
              <a:ext uri="{FF2B5EF4-FFF2-40B4-BE49-F238E27FC236}"/>
            </a:extLst>
          </p:cNvPr>
          <p:cNvSpPr txBox="1">
            <a:spLocks noChangeArrowheads="1"/>
          </p:cNvSpPr>
          <p:nvPr/>
        </p:nvSpPr>
        <p:spPr bwMode="auto">
          <a:xfrm>
            <a:off x="609600" y="1723159"/>
            <a:ext cx="8045450" cy="5105400"/>
          </a:xfrm>
          <a:prstGeom prst="rect">
            <a:avLst/>
          </a:prstGeom>
          <a:noFill/>
          <a:ln w="9525">
            <a:noFill/>
            <a:miter lim="800000"/>
            <a:headEnd/>
            <a:tailEnd/>
          </a:ln>
        </p:spPr>
        <p:txBody>
          <a:bodyPr/>
          <a:lstStyle/>
          <a:p>
            <a:pPr algn="just">
              <a:lnSpc>
                <a:spcPct val="107000"/>
              </a:lnSpc>
              <a:spcAft>
                <a:spcPts val="800"/>
              </a:spcAft>
              <a:defRPr/>
            </a:pPr>
            <a:r>
              <a:rPr lang="es-CO" sz="2400" dirty="0">
                <a:solidFill>
                  <a:srgbClr val="002060"/>
                </a:solidFill>
                <a:latin typeface="Futura Bk BT" panose="020B0502020204020303" pitchFamily="34" charset="0"/>
                <a:ea typeface="Calibri" panose="020F0502020204030204" pitchFamily="34" charset="0"/>
                <a:cs typeface="Times New Roman" panose="02020603050405020304" pitchFamily="18" charset="0"/>
              </a:rPr>
              <a:t>Se le informa a Jefes y Trabajadores que la atención de llamadas telefónicas en el departamento de Gestión Humana será de Lunes a Viernes en el horario de 08:00 a.m. a 11:00 a.m. y de 02:00 p.m. a 04:00 p.m. </a:t>
            </a:r>
            <a:endParaRPr lang="es-CO" sz="105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defRPr/>
            </a:pPr>
            <a:r>
              <a:rPr lang="es-CO" sz="2400" dirty="0">
                <a:solidFill>
                  <a:srgbClr val="002060"/>
                </a:solidFill>
                <a:latin typeface="Futura Bk BT" panose="020B0502020204020303" pitchFamily="34" charset="0"/>
                <a:ea typeface="Calibri" panose="020F0502020204030204" pitchFamily="34" charset="0"/>
                <a:cs typeface="Times New Roman" panose="02020603050405020304" pitchFamily="18" charset="0"/>
              </a:rPr>
              <a:t>La atención al público personalmente en  las oficinas para entrega y solicitud de documentos, dotación, etc.;  Será los días martes y jueves de 08:00 a.m. a 11:00 a.m. y de 02:00 p.m. a 04:00 p.m.</a:t>
            </a:r>
            <a:endParaRPr lang="es-CO" sz="105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defRPr/>
            </a:pPr>
            <a:r>
              <a:rPr lang="es-CO" sz="700" dirty="0">
                <a:solidFill>
                  <a:srgbClr val="2E74B5"/>
                </a:solidFill>
                <a:latin typeface="Century Gothic" panose="020B0502020202020204" pitchFamily="34" charset="0"/>
                <a:ea typeface="Calibri" panose="020F0502020204030204" pitchFamily="34" charset="0"/>
                <a:cs typeface="Times New Roman" panose="02020603050405020304" pitchFamily="18" charset="0"/>
              </a:rPr>
              <a:t> </a:t>
            </a:r>
            <a:endParaRPr lang="es-CO" sz="105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defRPr/>
            </a:pPr>
            <a:r>
              <a:rPr lang="es-CO" sz="2400"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¡DE LO CONTRARIO NO INSISTA </a:t>
            </a:r>
            <a:endParaRPr lang="es-CO" sz="105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defRPr/>
            </a:pPr>
            <a:r>
              <a:rPr lang="es-CO" sz="2400"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NO SERÁ ATENDIDO!</a:t>
            </a:r>
            <a:endParaRPr lang="es-CO" sz="1050"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CuadroTexto"/>
          <p:cNvSpPr txBox="1">
            <a:spLocks noChangeArrowheads="1"/>
          </p:cNvSpPr>
          <p:nvPr/>
        </p:nvSpPr>
        <p:spPr bwMode="auto">
          <a:xfrm>
            <a:off x="1487488" y="2921000"/>
            <a:ext cx="67818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5000" dirty="0">
                <a:latin typeface="Century Gothic" panose="020B0502020202020204" pitchFamily="34" charset="0"/>
              </a:rPr>
              <a:t>AMBIENTAL</a:t>
            </a:r>
            <a:endParaRPr lang="es-ES" altLang="es-CO" sz="5000" dirty="0">
              <a:latin typeface="Century Gothic" panose="020B0502020202020204" pitchFamily="34"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228600"/>
            <a:ext cx="2236301" cy="685800"/>
          </a:xfrm>
          <a:prstGeom prst="rect">
            <a:avLst/>
          </a:prstGeom>
        </p:spPr>
      </p:pic>
    </p:spTree>
    <p:extLst>
      <p:ext uri="{BB962C8B-B14F-4D97-AF65-F5344CB8AC3E}">
        <p14:creationId xmlns:p14="http://schemas.microsoft.com/office/powerpoint/2010/main" val="410581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3 Imagen"/>
          <p:cNvPicPr>
            <a:picLocks noChangeAspect="1"/>
          </p:cNvPicPr>
          <p:nvPr/>
        </p:nvPicPr>
        <p:blipFill>
          <a:blip r:embed="rId2" cstate="print">
            <a:extLst>
              <a:ext uri="{28A0092B-C50C-407E-A947-70E740481C1C}">
                <a14:useLocalDpi xmlns:a14="http://schemas.microsoft.com/office/drawing/2010/main" val="0"/>
              </a:ext>
            </a:extLst>
          </a:blip>
          <a:srcRect l="7680" t="23492" r="51288" b="28922"/>
          <a:stretch>
            <a:fillRect/>
          </a:stretch>
        </p:blipFill>
        <p:spPr bwMode="auto">
          <a:xfrm>
            <a:off x="1913034" y="1524000"/>
            <a:ext cx="5325966"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5 Nube">
            <a:extLst>
              <a:ext uri="{FF2B5EF4-FFF2-40B4-BE49-F238E27FC236}"/>
            </a:extLst>
          </p:cNvPr>
          <p:cNvSpPr/>
          <p:nvPr/>
        </p:nvSpPr>
        <p:spPr bwMode="auto">
          <a:xfrm>
            <a:off x="2743200" y="193964"/>
            <a:ext cx="2457450" cy="19812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a:lstStyle/>
          <a:p>
            <a:pPr algn="ctr" eaLnBrk="1" hangingPunct="1">
              <a:defRPr/>
            </a:pPr>
            <a:r>
              <a:rPr lang="es-CO" dirty="0">
                <a:latin typeface="Century Gothic" pitchFamily="34" charset="0"/>
              </a:rPr>
              <a:t>Hola! Soy ECOLINCO la mascota ambiental</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0" y="221673"/>
            <a:ext cx="1525504" cy="467822"/>
          </a:xfrm>
          <a:prstGeom prst="rect">
            <a:avLst/>
          </a:prstGeom>
        </p:spPr>
      </p:pic>
    </p:spTree>
    <p:extLst>
      <p:ext uri="{BB962C8B-B14F-4D97-AF65-F5344CB8AC3E}">
        <p14:creationId xmlns:p14="http://schemas.microsoft.com/office/powerpoint/2010/main" val="3609301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p:cNvSpPr txBox="1">
            <a:spLocks noChangeArrowheads="1"/>
          </p:cNvSpPr>
          <p:nvPr/>
        </p:nvSpPr>
        <p:spPr bwMode="auto">
          <a:xfrm>
            <a:off x="246105" y="94569"/>
            <a:ext cx="647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b="0" dirty="0">
                <a:solidFill>
                  <a:srgbClr val="E1491F"/>
                </a:solidFill>
                <a:latin typeface="Arial Black" panose="020B0A04020102020204" pitchFamily="34" charset="0"/>
              </a:rPr>
              <a:t>NUESTRO COMPROMISO </a:t>
            </a:r>
            <a:r>
              <a:rPr lang="es-ES_tradnl" altLang="es-CO" sz="2400" b="0" dirty="0">
                <a:solidFill>
                  <a:srgbClr val="006600"/>
                </a:solidFill>
                <a:latin typeface="Arial Black" panose="020B0A04020102020204" pitchFamily="34" charset="0"/>
              </a:rPr>
              <a:t>AMBIENTAL</a:t>
            </a:r>
            <a:endParaRPr lang="es-ES" altLang="es-CO" sz="2400" b="0" dirty="0">
              <a:solidFill>
                <a:srgbClr val="006600"/>
              </a:solidFill>
              <a:latin typeface="Arial Black" panose="020B0A04020102020204" pitchFamily="34" charset="0"/>
            </a:endParaRPr>
          </a:p>
        </p:txBody>
      </p:sp>
      <p:sp>
        <p:nvSpPr>
          <p:cNvPr id="3" name="16 Bisel"/>
          <p:cNvSpPr>
            <a:spLocks noChangeArrowheads="1"/>
          </p:cNvSpPr>
          <p:nvPr/>
        </p:nvSpPr>
        <p:spPr bwMode="auto">
          <a:xfrm>
            <a:off x="466541" y="630818"/>
            <a:ext cx="5943600" cy="533400"/>
          </a:xfrm>
          <a:prstGeom prst="bevel">
            <a:avLst>
              <a:gd name="adj" fmla="val 12500"/>
            </a:avLst>
          </a:prstGeom>
          <a:solidFill>
            <a:srgbClr val="00B050"/>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1600" dirty="0">
                <a:latin typeface="Arial" panose="020B0604020202020204" pitchFamily="34" charset="0"/>
              </a:rPr>
              <a:t>DEPARTAMENTO DE GESTIÓN AMBIENTAL (DGA)</a:t>
            </a:r>
            <a:endParaRPr lang="es-ES" altLang="es-CO" sz="1600" dirty="0">
              <a:latin typeface="Arial" panose="020B0604020202020204" pitchFamily="34" charset="0"/>
            </a:endParaRPr>
          </a:p>
        </p:txBody>
      </p:sp>
      <p:sp>
        <p:nvSpPr>
          <p:cNvPr id="4" name="17 CuadroTexto">
            <a:extLst>
              <a:ext uri="{FF2B5EF4-FFF2-40B4-BE49-F238E27FC236}"/>
            </a:extLst>
          </p:cNvPr>
          <p:cNvSpPr txBox="1"/>
          <p:nvPr/>
        </p:nvSpPr>
        <p:spPr>
          <a:xfrm>
            <a:off x="235901" y="1418541"/>
            <a:ext cx="8610600" cy="1938338"/>
          </a:xfrm>
          <a:prstGeom prst="rect">
            <a:avLst/>
          </a:prstGeom>
          <a:noFill/>
        </p:spPr>
        <p:txBody>
          <a:bodyPr>
            <a:spAutoFit/>
          </a:bodyPr>
          <a:lstStyle/>
          <a:p>
            <a:pPr algn="just" eaLnBrk="1" hangingPunct="1">
              <a:defRPr/>
            </a:pPr>
            <a:r>
              <a:rPr lang="es-ES" sz="1600" b="0" dirty="0">
                <a:latin typeface="Century Gothic" pitchFamily="34" charset="0"/>
              </a:rPr>
              <a:t>El DGA garantiza el adecuado desempeño ambiental de LINCO S.A.S, bajo el marco de </a:t>
            </a:r>
            <a:r>
              <a:rPr lang="es-ES" sz="1600" dirty="0">
                <a:solidFill>
                  <a:srgbClr val="008000"/>
                </a:solidFill>
                <a:latin typeface="Century Gothic" pitchFamily="34" charset="0"/>
              </a:rPr>
              <a:t>responsabilidad social y ambiental</a:t>
            </a:r>
            <a:r>
              <a:rPr lang="es-ES" sz="1600" b="0" dirty="0">
                <a:latin typeface="Century Gothic" pitchFamily="34" charset="0"/>
              </a:rPr>
              <a:t>, y el cumplimiento de la normatividad ambiental nacional y local vigente, y aplicable a cada una de las actividades desarrolladas por la empresa mediante la ejecución de los siguientes programas:</a:t>
            </a:r>
          </a:p>
          <a:p>
            <a:pPr algn="just" eaLnBrk="1" hangingPunct="1">
              <a:defRPr/>
            </a:pPr>
            <a:endParaRPr lang="es-ES_tradnl" sz="1400" b="0" dirty="0">
              <a:latin typeface="Century Gothic" pitchFamily="34" charset="0"/>
            </a:endParaRPr>
          </a:p>
          <a:p>
            <a:pPr marL="444500" algn="just" eaLnBrk="1" hangingPunct="1">
              <a:defRPr/>
            </a:pPr>
            <a:r>
              <a:rPr lang="es-ES_tradnl" sz="1400" dirty="0">
                <a:latin typeface="Century Gothic" pitchFamily="34" charset="0"/>
              </a:rPr>
              <a:t>* </a:t>
            </a:r>
            <a:r>
              <a:rPr lang="es-ES_tradnl" sz="1400" dirty="0">
                <a:solidFill>
                  <a:srgbClr val="006600"/>
                </a:solidFill>
                <a:latin typeface="Century Gothic" pitchFamily="34" charset="0"/>
              </a:rPr>
              <a:t>Programa de vertimientos		* Programa de residuos sólidos</a:t>
            </a:r>
          </a:p>
          <a:p>
            <a:pPr marL="444500" algn="just" eaLnBrk="1" hangingPunct="1">
              <a:defRPr/>
            </a:pPr>
            <a:r>
              <a:rPr lang="es-ES_tradnl" sz="1400" dirty="0">
                <a:solidFill>
                  <a:srgbClr val="006600"/>
                </a:solidFill>
                <a:latin typeface="Century Gothic" pitchFamily="34" charset="0"/>
              </a:rPr>
              <a:t>* Programa de emisión de gases		* Programa de uso eficiente de energía</a:t>
            </a:r>
          </a:p>
          <a:p>
            <a:pPr marL="444500" algn="just" eaLnBrk="1" hangingPunct="1">
              <a:defRPr/>
            </a:pPr>
            <a:r>
              <a:rPr lang="es-ES_tradnl" sz="1400" dirty="0">
                <a:solidFill>
                  <a:srgbClr val="006600"/>
                </a:solidFill>
                <a:latin typeface="Century Gothic" pitchFamily="34" charset="0"/>
              </a:rPr>
              <a:t>* Programa de uso eficiente del agua	</a:t>
            </a:r>
            <a:endParaRPr lang="es-ES" sz="1400" dirty="0">
              <a:solidFill>
                <a:srgbClr val="006600"/>
              </a:solidFill>
              <a:latin typeface="Arial" charset="0"/>
            </a:endParaRPr>
          </a:p>
        </p:txBody>
      </p:sp>
      <p:grpSp>
        <p:nvGrpSpPr>
          <p:cNvPr id="5" name="31 Grupo"/>
          <p:cNvGrpSpPr>
            <a:grpSpLocks/>
          </p:cNvGrpSpPr>
          <p:nvPr/>
        </p:nvGrpSpPr>
        <p:grpSpPr bwMode="auto">
          <a:xfrm>
            <a:off x="1752600" y="3284695"/>
            <a:ext cx="7116763" cy="2994025"/>
            <a:chOff x="1075083" y="2438400"/>
            <a:chExt cx="9127434" cy="3831728"/>
          </a:xfrm>
        </p:grpSpPr>
        <p:graphicFrame>
          <p:nvGraphicFramePr>
            <p:cNvPr id="6" name="18 Diagrama">
              <a:extLst>
                <a:ext uri="{FF2B5EF4-FFF2-40B4-BE49-F238E27FC236}"/>
              </a:extLst>
            </p:cNvPr>
            <p:cNvGraphicFramePr/>
            <p:nvPr/>
          </p:nvGraphicFramePr>
          <p:xfrm>
            <a:off x="2286000" y="2438400"/>
            <a:ext cx="42672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6 Grupo">
              <a:extLst>
                <a:ext uri="{FF2B5EF4-FFF2-40B4-BE49-F238E27FC236}"/>
              </a:extLst>
            </p:cNvPr>
            <p:cNvGrpSpPr/>
            <p:nvPr/>
          </p:nvGrpSpPr>
          <p:grpSpPr>
            <a:xfrm>
              <a:off x="3733800" y="5181600"/>
              <a:ext cx="1143000" cy="1088528"/>
              <a:chOff x="2882113" y="1413869"/>
              <a:chExt cx="936128" cy="936128"/>
            </a:xfrm>
            <a:scene3d>
              <a:camera prst="orthographicFront"/>
              <a:lightRig rig="chilly" dir="t"/>
            </a:scene3d>
          </p:grpSpPr>
          <p:sp>
            <p:nvSpPr>
              <p:cNvPr id="14" name="21 Elipse">
                <a:extLst>
                  <a:ext uri="{FF2B5EF4-FFF2-40B4-BE49-F238E27FC236}"/>
                </a:extLst>
              </p:cNvPr>
              <p:cNvSpPr/>
              <p:nvPr/>
            </p:nvSpPr>
            <p:spPr>
              <a:xfrm>
                <a:off x="2882113" y="1413869"/>
                <a:ext cx="936128" cy="936128"/>
              </a:xfrm>
              <a:prstGeom prst="ellipse">
                <a:avLst/>
              </a:prstGeom>
              <a:sp3d prstMaterial="translucentPowder">
                <a:bevelT w="127000" h="25400" prst="softRound"/>
              </a:sp3d>
            </p:spPr>
            <p:style>
              <a:lnRef idx="0">
                <a:schemeClr val="lt1">
                  <a:hueOff val="0"/>
                  <a:satOff val="0"/>
                  <a:lumOff val="0"/>
                  <a:alphaOff val="0"/>
                </a:schemeClr>
              </a:lnRef>
              <a:fillRef idx="1">
                <a:schemeClr val="accent5">
                  <a:alpha val="50000"/>
                  <a:hueOff val="2171350"/>
                  <a:satOff val="7464"/>
                  <a:lumOff val="-35817"/>
                  <a:alphaOff val="0"/>
                </a:schemeClr>
              </a:fillRef>
              <a:effectRef idx="0">
                <a:schemeClr val="accent5">
                  <a:alpha val="50000"/>
                  <a:hueOff val="2171350"/>
                  <a:satOff val="7464"/>
                  <a:lumOff val="-35817"/>
                  <a:alphaOff val="0"/>
                </a:schemeClr>
              </a:effectRef>
              <a:fontRef idx="minor">
                <a:schemeClr val="tx1"/>
              </a:fontRef>
            </p:style>
          </p:sp>
          <p:sp>
            <p:nvSpPr>
              <p:cNvPr id="15" name="Elipse 4">
                <a:extLst>
                  <a:ext uri="{FF2B5EF4-FFF2-40B4-BE49-F238E27FC236}"/>
                </a:extLst>
              </p:cNvPr>
              <p:cNvSpPr/>
              <p:nvPr/>
            </p:nvSpPr>
            <p:spPr>
              <a:xfrm>
                <a:off x="3019206" y="1550962"/>
                <a:ext cx="661942" cy="661942"/>
              </a:xfrm>
              <a:prstGeom prst="rect">
                <a:avLst/>
              </a:prstGeom>
              <a:sp3d/>
            </p:spPr>
            <p:style>
              <a:lnRef idx="0">
                <a:scrgbClr r="0" g="0" b="0"/>
              </a:lnRef>
              <a:fillRef idx="0">
                <a:scrgbClr r="0" g="0" b="0"/>
              </a:fillRef>
              <a:effectRef idx="0">
                <a:scrgbClr r="0" g="0" b="0"/>
              </a:effectRef>
              <a:fontRef idx="minor">
                <a:schemeClr val="tx1"/>
              </a:fontRef>
            </p:style>
            <p:txBody>
              <a:bodyPr lIns="13970" tIns="13970" rIns="13970" bIns="13970" spcCol="1270" anchor="ctr"/>
              <a:lstStyle/>
              <a:p>
                <a:pPr algn="ctr" defTabSz="488950" eaLnBrk="1" hangingPunct="1">
                  <a:lnSpc>
                    <a:spcPct val="90000"/>
                  </a:lnSpc>
                  <a:spcAft>
                    <a:spcPct val="35000"/>
                  </a:spcAft>
                  <a:defRPr/>
                </a:pPr>
                <a:r>
                  <a:rPr lang="es-CO" sz="1100" dirty="0"/>
                  <a:t>Invitado especial</a:t>
                </a:r>
              </a:p>
            </p:txBody>
          </p:sp>
        </p:grpSp>
        <p:sp>
          <p:nvSpPr>
            <p:cNvPr id="8" name="9 Flecha derecha"/>
            <p:cNvSpPr>
              <a:spLocks noChangeArrowheads="1"/>
            </p:cNvSpPr>
            <p:nvPr/>
          </p:nvSpPr>
          <p:spPr bwMode="auto">
            <a:xfrm>
              <a:off x="5029200" y="2895600"/>
              <a:ext cx="457200" cy="228600"/>
            </a:xfrm>
            <a:prstGeom prst="rightArrow">
              <a:avLst>
                <a:gd name="adj1" fmla="val 50000"/>
                <a:gd name="adj2" fmla="val 50000"/>
              </a:avLst>
            </a:prstGeom>
            <a:solidFill>
              <a:srgbClr val="FF0000"/>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es-CO" sz="1800">
                <a:latin typeface="Arial" panose="020B0604020202020204" pitchFamily="34" charset="0"/>
              </a:endParaRPr>
            </a:p>
          </p:txBody>
        </p:sp>
        <p:sp>
          <p:nvSpPr>
            <p:cNvPr id="9" name="10 CuadroTexto"/>
            <p:cNvSpPr txBox="1">
              <a:spLocks noChangeArrowheads="1"/>
            </p:cNvSpPr>
            <p:nvPr/>
          </p:nvSpPr>
          <p:spPr bwMode="auto">
            <a:xfrm>
              <a:off x="5562600" y="2819400"/>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1400">
                  <a:latin typeface="Arial" panose="020B0604020202020204" pitchFamily="34" charset="0"/>
                </a:rPr>
                <a:t>Abogada Maria Teresa Rojas</a:t>
              </a:r>
              <a:endParaRPr lang="es-ES" altLang="es-CO" sz="1400">
                <a:latin typeface="Arial" panose="020B0604020202020204" pitchFamily="34" charset="0"/>
              </a:endParaRPr>
            </a:p>
          </p:txBody>
        </p:sp>
        <p:sp>
          <p:nvSpPr>
            <p:cNvPr id="10" name="11 CuadroTexto"/>
            <p:cNvSpPr txBox="1">
              <a:spLocks noChangeArrowheads="1"/>
            </p:cNvSpPr>
            <p:nvPr/>
          </p:nvSpPr>
          <p:spPr bwMode="auto">
            <a:xfrm>
              <a:off x="6645965" y="3803908"/>
              <a:ext cx="3556552" cy="114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_tradnl" altLang="es-CO" sz="1200">
                <a:latin typeface="Arial" panose="020B0604020202020204" pitchFamily="34" charset="0"/>
              </a:endParaRPr>
            </a:p>
            <a:p>
              <a:pPr eaLnBrk="1" hangingPunct="1">
                <a:spcBef>
                  <a:spcPct val="0"/>
                </a:spcBef>
                <a:buFontTx/>
                <a:buNone/>
              </a:pPr>
              <a:r>
                <a:rPr lang="es-ES_tradnl" altLang="es-CO" sz="1400">
                  <a:latin typeface="Arial" panose="020B0604020202020204" pitchFamily="34" charset="0"/>
                </a:rPr>
                <a:t>*Jefe de Mantenimiento</a:t>
              </a:r>
            </a:p>
            <a:p>
              <a:pPr eaLnBrk="1" hangingPunct="1">
                <a:spcBef>
                  <a:spcPct val="0"/>
                </a:spcBef>
                <a:buFontTx/>
                <a:buNone/>
              </a:pPr>
              <a:r>
                <a:rPr lang="es-ES_tradnl" altLang="es-CO" sz="1400">
                  <a:latin typeface="Arial" panose="020B0604020202020204" pitchFamily="34" charset="0"/>
                </a:rPr>
                <a:t>* Aux. Seguridad y ST</a:t>
              </a:r>
            </a:p>
            <a:p>
              <a:pPr algn="ctr" eaLnBrk="1" hangingPunct="1">
                <a:spcBef>
                  <a:spcPct val="0"/>
                </a:spcBef>
                <a:buFontTx/>
                <a:buNone/>
              </a:pPr>
              <a:endParaRPr lang="es-ES" altLang="es-CO" sz="1200">
                <a:latin typeface="Arial" panose="020B0604020202020204" pitchFamily="34" charset="0"/>
              </a:endParaRPr>
            </a:p>
          </p:txBody>
        </p:sp>
        <p:sp>
          <p:nvSpPr>
            <p:cNvPr id="11" name="12 Flecha derecha"/>
            <p:cNvSpPr>
              <a:spLocks noChangeArrowheads="1"/>
            </p:cNvSpPr>
            <p:nvPr/>
          </p:nvSpPr>
          <p:spPr bwMode="auto">
            <a:xfrm>
              <a:off x="6172200" y="4191000"/>
              <a:ext cx="457200" cy="228600"/>
            </a:xfrm>
            <a:prstGeom prst="rightArrow">
              <a:avLst>
                <a:gd name="adj1" fmla="val 50000"/>
                <a:gd name="adj2" fmla="val 50000"/>
              </a:avLst>
            </a:prstGeom>
            <a:solidFill>
              <a:srgbClr val="FF0000"/>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es-CO" sz="1800">
                <a:latin typeface="Arial" panose="020B0604020202020204" pitchFamily="34" charset="0"/>
              </a:endParaRPr>
            </a:p>
          </p:txBody>
        </p:sp>
        <p:sp>
          <p:nvSpPr>
            <p:cNvPr id="12" name="13 Flecha derecha"/>
            <p:cNvSpPr>
              <a:spLocks noChangeArrowheads="1"/>
            </p:cNvSpPr>
            <p:nvPr/>
          </p:nvSpPr>
          <p:spPr bwMode="auto">
            <a:xfrm rot="10800000">
              <a:off x="2057400" y="4267200"/>
              <a:ext cx="228600" cy="152400"/>
            </a:xfrm>
            <a:prstGeom prst="rightArrow">
              <a:avLst>
                <a:gd name="adj1" fmla="val 50000"/>
                <a:gd name="adj2" fmla="val 50000"/>
              </a:avLst>
            </a:prstGeom>
            <a:solidFill>
              <a:srgbClr val="FF0000"/>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es-CO" sz="1800">
                <a:latin typeface="Arial" panose="020B0604020202020204" pitchFamily="34" charset="0"/>
              </a:endParaRPr>
            </a:p>
          </p:txBody>
        </p:sp>
        <p:sp>
          <p:nvSpPr>
            <p:cNvPr id="13" name="14 CuadroTexto"/>
            <p:cNvSpPr txBox="1">
              <a:spLocks noChangeArrowheads="1"/>
            </p:cNvSpPr>
            <p:nvPr/>
          </p:nvSpPr>
          <p:spPr bwMode="auto">
            <a:xfrm>
              <a:off x="1075083" y="3998981"/>
              <a:ext cx="1156252" cy="82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1200">
                  <a:latin typeface="Arial" panose="020B0604020202020204" pitchFamily="34" charset="0"/>
                </a:rPr>
                <a:t>Ing. Yusara Contreras</a:t>
              </a:r>
              <a:endParaRPr lang="es-ES" altLang="es-CO" sz="1200">
                <a:latin typeface="Arial" panose="020B0604020202020204" pitchFamily="34" charset="0"/>
              </a:endParaRPr>
            </a:p>
          </p:txBody>
        </p:sp>
      </p:grpSp>
      <p:sp>
        <p:nvSpPr>
          <p:cNvPr id="16" name="34 CuadroTexto"/>
          <p:cNvSpPr txBox="1">
            <a:spLocks noChangeArrowheads="1"/>
          </p:cNvSpPr>
          <p:nvPr/>
        </p:nvSpPr>
        <p:spPr bwMode="auto">
          <a:xfrm>
            <a:off x="4894305" y="5558003"/>
            <a:ext cx="1828800" cy="523875"/>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1400" dirty="0">
                <a:latin typeface="Century Gothic" panose="020B0502020202020204" pitchFamily="34" charset="0"/>
              </a:rPr>
              <a:t>!Usted podrá ser invitado especial!</a:t>
            </a:r>
            <a:endParaRPr lang="es-ES" altLang="es-CO" sz="1400" dirty="0">
              <a:latin typeface="Century Gothic" panose="020B0502020202020204" pitchFamily="34" charset="0"/>
            </a:endParaRPr>
          </a:p>
        </p:txBody>
      </p:sp>
      <p:pic>
        <p:nvPicPr>
          <p:cNvPr id="17" name="Imagen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2800" y="229266"/>
            <a:ext cx="1464438" cy="449095"/>
          </a:xfrm>
          <a:prstGeom prst="rect">
            <a:avLst/>
          </a:prstGeom>
        </p:spPr>
      </p:pic>
      <p:pic>
        <p:nvPicPr>
          <p:cNvPr id="18" name="Picture 3" descr="C:\Users\yusa\Pictures\Galería multimedia de Microsoft\00437323.jpg"/>
          <p:cNvPicPr>
            <a:picLocks noChangeAspect="1" noChangeArrowheads="1"/>
          </p:cNvPicPr>
          <p:nvPr/>
        </p:nvPicPr>
        <p:blipFill>
          <a:blip r:embed="rId8" cstate="print">
            <a:extLst>
              <a:ext uri="{28A0092B-C50C-407E-A947-70E740481C1C}">
                <a14:useLocalDpi xmlns:a14="http://schemas.microsoft.com/office/drawing/2010/main" val="0"/>
              </a:ext>
            </a:extLst>
          </a:blip>
          <a:srcRect r="20226"/>
          <a:stretch>
            <a:fillRect/>
          </a:stretch>
        </p:blipFill>
        <p:spPr bwMode="auto">
          <a:xfrm>
            <a:off x="0" y="4973982"/>
            <a:ext cx="1389658" cy="135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C:\Users\yusa\Pictures\Galería multimedia de Microsoft\0043732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68714" y="5108531"/>
            <a:ext cx="1575286" cy="122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579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a:extLst>
              <a:ext uri="{FF2B5EF4-FFF2-40B4-BE49-F238E27FC236}"/>
            </a:extLst>
          </p:cNvPr>
          <p:cNvSpPr txBox="1"/>
          <p:nvPr/>
        </p:nvSpPr>
        <p:spPr>
          <a:xfrm>
            <a:off x="1619672" y="2980638"/>
            <a:ext cx="6264696" cy="553998"/>
          </a:xfrm>
          <a:prstGeom prst="rect">
            <a:avLst/>
          </a:prstGeom>
          <a:noFill/>
        </p:spPr>
        <p:txBody>
          <a:bodyPr>
            <a:prstTxWarp prst="textWave4">
              <a:avLst/>
            </a:prstTxWarp>
            <a:spAutoFit/>
          </a:bodyPr>
          <a:lstStyle/>
          <a:p>
            <a:pPr algn="ctr">
              <a:defRPr/>
            </a:pPr>
            <a:r>
              <a:rPr lang="es-CO" sz="3000" dirty="0">
                <a:solidFill>
                  <a:srgbClr val="0070C0"/>
                </a:solidFill>
                <a:latin typeface="Arial Black" pitchFamily="34" charset="0"/>
              </a:rPr>
              <a:t>PROGRAMAS AMBIENTALES</a:t>
            </a:r>
          </a:p>
        </p:txBody>
      </p:sp>
      <p:sp>
        <p:nvSpPr>
          <p:cNvPr id="4" name="3 Rectángulo">
            <a:extLst>
              <a:ext uri="{FF2B5EF4-FFF2-40B4-BE49-F238E27FC236}"/>
            </a:extLst>
          </p:cNvPr>
          <p:cNvSpPr/>
          <p:nvPr/>
        </p:nvSpPr>
        <p:spPr>
          <a:xfrm>
            <a:off x="323528" y="332656"/>
            <a:ext cx="8568952" cy="1631216"/>
          </a:xfrm>
          <a:prstGeom prst="rect">
            <a:avLst/>
          </a:prstGeom>
        </p:spPr>
        <p:txBody>
          <a:bodyPr>
            <a:spAutoFit/>
          </a:bodyPr>
          <a:lstStyle/>
          <a:p>
            <a:pPr algn="ctr">
              <a:defRPr/>
            </a:pPr>
            <a:r>
              <a:rPr lang="es-CO" sz="5000" dirty="0">
                <a:ln w="10541" cmpd="sng">
                  <a:solidFill>
                    <a:srgbClr val="7D7D7D">
                      <a:tint val="100000"/>
                      <a:shade val="100000"/>
                      <a:satMod val="110000"/>
                    </a:srgbClr>
                  </a:solidFill>
                  <a:prstDash val="solid"/>
                </a:ln>
                <a:solidFill>
                  <a:schemeClr val="accent1">
                    <a:lumMod val="50000"/>
                  </a:schemeClr>
                </a:solidFill>
              </a:rPr>
              <a:t>DEPARTAMENTO DE GESTION AMBIENTAL</a:t>
            </a:r>
          </a:p>
        </p:txBody>
      </p:sp>
      <p:pic>
        <p:nvPicPr>
          <p:cNvPr id="73732" name="5 Imagen" descr="LOGO_Servicio_al_Cliente.19920922_std.jpg"/>
          <p:cNvPicPr>
            <a:picLocks noChangeAspect="1"/>
          </p:cNvPicPr>
          <p:nvPr/>
        </p:nvPicPr>
        <p:blipFill>
          <a:blip r:embed="rId2">
            <a:clrChange>
              <a:clrFrom>
                <a:srgbClr val="FFFFFF"/>
              </a:clrFrom>
              <a:clrTo>
                <a:srgbClr val="FFFFFF">
                  <a:alpha val="0"/>
                </a:srgbClr>
              </a:clrTo>
            </a:clrChange>
            <a:lum bright="-20000" contrast="20000"/>
            <a:extLst>
              <a:ext uri="{28A0092B-C50C-407E-A947-70E740481C1C}">
                <a14:useLocalDpi xmlns:a14="http://schemas.microsoft.com/office/drawing/2010/main" val="0"/>
              </a:ext>
            </a:extLst>
          </a:blip>
          <a:srcRect/>
          <a:stretch>
            <a:fillRect/>
          </a:stretch>
        </p:blipFill>
        <p:spPr bwMode="auto">
          <a:xfrm>
            <a:off x="1619672" y="5105400"/>
            <a:ext cx="3649662"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6 Imagen" descr="IMG_26082013_113658.png"/>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269334" y="3750469"/>
            <a:ext cx="2771775"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7 Imagen" descr="identidad-ambienta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575" y="0"/>
            <a:ext cx="9339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a:extLst>
              <a:ext uri="{FF2B5EF4-FFF2-40B4-BE49-F238E27FC236}"/>
            </a:extLst>
          </p:cNvPr>
          <p:cNvSpPr>
            <a:spLocks noGrp="1"/>
          </p:cNvSpPr>
          <p:nvPr>
            <p:ph type="ctrTitle"/>
          </p:nvPr>
        </p:nvSpPr>
        <p:spPr>
          <a:xfrm>
            <a:off x="2501008" y="2667000"/>
            <a:ext cx="6682680" cy="2667000"/>
          </a:xfrm>
          <a:ln>
            <a:miter lim="800000"/>
            <a:headEnd/>
            <a:tailEnd/>
          </a:ln>
          <a:extLst/>
        </p:spPr>
        <p:style>
          <a:lnRef idx="0">
            <a:schemeClr val="accent5"/>
          </a:lnRef>
          <a:fillRef idx="3">
            <a:schemeClr val="accent5"/>
          </a:fillRef>
          <a:effectRef idx="3">
            <a:schemeClr val="accent5"/>
          </a:effectRef>
          <a:fontRef idx="minor">
            <a:schemeClr val="lt1"/>
          </a:fontRef>
        </p:style>
        <p:txBody>
          <a:bodyPr>
            <a:noAutofit/>
          </a:bodyPr>
          <a:lstStyle/>
          <a:p>
            <a:pPr algn="ctr">
              <a:defRPr/>
            </a:pPr>
            <a:r>
              <a:rPr lang="es-CO" sz="5400" dirty="0"/>
              <a:t>PROGRAMA DE GESTION DE RESIDUOS </a:t>
            </a:r>
            <a:r>
              <a:rPr lang="es-CO" sz="5400" dirty="0" smtClean="0"/>
              <a:t>SOLIDOS</a:t>
            </a:r>
            <a:endParaRPr lang="es-CO" sz="4800" dirty="0"/>
          </a:p>
        </p:txBody>
      </p:sp>
      <p:pic>
        <p:nvPicPr>
          <p:cNvPr id="74758" name="6 Imagen" descr="IMG_26082013_113658.png"/>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0" y="4148138"/>
            <a:ext cx="2771775"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3 Imagen" descr="fondoSiti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5 Imagen" descr="IMG_26082013_113658.png"/>
          <p:cNvPicPr>
            <a:picLocks noChangeAspect="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52800" y="1066800"/>
            <a:ext cx="2618975" cy="256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6 Imagen" descr="reciclaje.jpg"/>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07313" y="0"/>
            <a:ext cx="1401762"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1" name="Grupo 3"/>
          <p:cNvGrpSpPr>
            <a:grpSpLocks/>
          </p:cNvGrpSpPr>
          <p:nvPr/>
        </p:nvGrpSpPr>
        <p:grpSpPr bwMode="auto">
          <a:xfrm>
            <a:off x="762000" y="780801"/>
            <a:ext cx="7561100" cy="5695950"/>
            <a:chOff x="940249" y="650875"/>
            <a:chExt cx="7561262" cy="5695951"/>
          </a:xfrm>
        </p:grpSpPr>
        <p:sp>
          <p:nvSpPr>
            <p:cNvPr id="75782" name="4 CuadroTexto"/>
            <p:cNvSpPr txBox="1">
              <a:spLocks noChangeArrowheads="1"/>
            </p:cNvSpPr>
            <p:nvPr/>
          </p:nvSpPr>
          <p:spPr bwMode="auto">
            <a:xfrm>
              <a:off x="940249" y="650875"/>
              <a:ext cx="7561262" cy="369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CO" altLang="es-CO" sz="1800" dirty="0">
                  <a:latin typeface="Comic Sans MS" panose="030F0702030302020204" pitchFamily="66" charset="0"/>
                </a:rPr>
                <a:t>Hola, ¿ sabias que en Linco S.A.S existe un programa </a:t>
              </a:r>
            </a:p>
            <a:p>
              <a:pPr algn="ctr">
                <a:spcBef>
                  <a:spcPct val="0"/>
                </a:spcBef>
                <a:buFontTx/>
                <a:buNone/>
              </a:pPr>
              <a:r>
                <a:rPr lang="es-CO" altLang="es-CO" sz="1800" dirty="0">
                  <a:latin typeface="Comic Sans MS" panose="030F0702030302020204" pitchFamily="66" charset="0"/>
                </a:rPr>
                <a:t>de gestión de residuos sólidos?</a:t>
              </a:r>
            </a:p>
            <a:p>
              <a:pPr algn="ctr">
                <a:spcBef>
                  <a:spcPct val="0"/>
                </a:spcBef>
                <a:buFontTx/>
                <a:buNone/>
              </a:pPr>
              <a:endParaRPr lang="es-CO" altLang="es-CO" sz="1800" dirty="0">
                <a:latin typeface="Comic Sans MS" panose="030F0702030302020204" pitchFamily="66" charset="0"/>
              </a:endParaRPr>
            </a:p>
            <a:p>
              <a:pPr algn="ctr">
                <a:spcBef>
                  <a:spcPct val="0"/>
                </a:spcBef>
                <a:buFontTx/>
                <a:buNone/>
              </a:pPr>
              <a:r>
                <a:rPr lang="es-CO" altLang="es-CO" sz="1800" dirty="0">
                  <a:latin typeface="Comic Sans MS" panose="030F0702030302020204" pitchFamily="66" charset="0"/>
                </a:rPr>
                <a:t> Te contare:</a:t>
              </a:r>
            </a:p>
            <a:p>
              <a:pPr algn="ctr">
                <a:spcBef>
                  <a:spcPct val="0"/>
                </a:spcBef>
                <a:buFontTx/>
                <a:buNone/>
              </a:pPr>
              <a:r>
                <a:rPr lang="es-CO" altLang="es-CO" sz="1800" dirty="0">
                  <a:latin typeface="Comic Sans MS" panose="030F0702030302020204" pitchFamily="66" charset="0"/>
                </a:rPr>
                <a:t>	Fue creado para reutilizar los residuos, unos</a:t>
              </a:r>
            </a:p>
            <a:p>
              <a:pPr algn="ctr">
                <a:spcBef>
                  <a:spcPct val="0"/>
                </a:spcBef>
                <a:buFontTx/>
                <a:buNone/>
              </a:pPr>
              <a:r>
                <a:rPr lang="es-CO" altLang="es-CO" sz="1800" dirty="0">
                  <a:latin typeface="Comic Sans MS" panose="030F0702030302020204" pitchFamily="66" charset="0"/>
                </a:rPr>
                <a:t>		 para el abono  y otros para desechar de manera </a:t>
              </a:r>
            </a:p>
            <a:p>
              <a:pPr algn="ctr">
                <a:spcBef>
                  <a:spcPct val="0"/>
                </a:spcBef>
                <a:buFontTx/>
                <a:buNone/>
              </a:pPr>
              <a:r>
                <a:rPr lang="es-CO" altLang="es-CO" sz="1800" dirty="0">
                  <a:latin typeface="Comic Sans MS" panose="030F0702030302020204" pitchFamily="66" charset="0"/>
                </a:rPr>
                <a:t>		adecuada sin que se afecte nuestro medio ambiente</a:t>
              </a:r>
            </a:p>
            <a:p>
              <a:pPr>
                <a:spcBef>
                  <a:spcPct val="0"/>
                </a:spcBef>
                <a:buFontTx/>
                <a:buNone/>
              </a:pPr>
              <a:endParaRPr lang="es-CO" altLang="es-CO" sz="1800" dirty="0">
                <a:latin typeface="Comic Sans MS" panose="030F0702030302020204" pitchFamily="66" charset="0"/>
              </a:endParaRPr>
            </a:p>
            <a:p>
              <a:pPr>
                <a:spcBef>
                  <a:spcPct val="0"/>
                </a:spcBef>
                <a:buFontTx/>
                <a:buNone/>
              </a:pPr>
              <a:endParaRPr lang="es-CO" altLang="es-CO" sz="1800" dirty="0">
                <a:latin typeface="Comic Sans MS" panose="030F0702030302020204" pitchFamily="66" charset="0"/>
              </a:endParaRPr>
            </a:p>
            <a:p>
              <a:pPr>
                <a:spcBef>
                  <a:spcPct val="0"/>
                </a:spcBef>
                <a:buFontTx/>
                <a:buNone/>
              </a:pPr>
              <a:r>
                <a:rPr lang="es-CO" altLang="es-CO" sz="1800" dirty="0">
                  <a:latin typeface="Comic Sans MS" panose="030F0702030302020204" pitchFamily="66" charset="0"/>
                </a:rPr>
                <a:t>Para tener un control sobre estos programas nos colaboran unos lideres ambientales que hacen parte de nuestra empresa :</a:t>
              </a:r>
            </a:p>
            <a:p>
              <a:pPr>
                <a:spcBef>
                  <a:spcPct val="0"/>
                </a:spcBef>
                <a:buFontTx/>
                <a:buNone/>
              </a:pPr>
              <a:endParaRPr lang="es-CO" altLang="es-CO" sz="1800" dirty="0">
                <a:latin typeface="Comic Sans MS" panose="030F0702030302020204" pitchFamily="66" charset="0"/>
              </a:endParaRPr>
            </a:p>
          </p:txBody>
        </p:sp>
        <p:pic>
          <p:nvPicPr>
            <p:cNvPr id="75783" name="10 Imagen" descr="20130730-iriart-los-guardianes-ambientales-sern-lderes-cvico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67067" y="4310063"/>
              <a:ext cx="3190875"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41 CuadroTexto"/>
          <p:cNvSpPr txBox="1">
            <a:spLocks noChangeArrowheads="1"/>
          </p:cNvSpPr>
          <p:nvPr/>
        </p:nvSpPr>
        <p:spPr bwMode="auto">
          <a:xfrm>
            <a:off x="304800" y="117935"/>
            <a:ext cx="495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dirty="0">
                <a:solidFill>
                  <a:srgbClr val="FF6600"/>
                </a:solidFill>
                <a:latin typeface="Arial Black" panose="020B0A04020102020204" pitchFamily="34" charset="0"/>
              </a:rPr>
              <a:t>NUESTRAS POLITICAS SON</a:t>
            </a:r>
            <a:r>
              <a:rPr lang="es-ES_tradnl" altLang="es-CO" sz="1800" dirty="0">
                <a:solidFill>
                  <a:srgbClr val="FF6600"/>
                </a:solidFill>
                <a:latin typeface="Arial Black" panose="020B0A04020102020204" pitchFamily="34" charset="0"/>
              </a:rPr>
              <a:t>:</a:t>
            </a:r>
            <a:endParaRPr lang="es-ES" altLang="es-CO" sz="1800" dirty="0">
              <a:solidFill>
                <a:srgbClr val="FF6600"/>
              </a:solidFill>
              <a:latin typeface="Arial Black" panose="020B0A04020102020204" pitchFamily="34" charset="0"/>
            </a:endParaRPr>
          </a:p>
        </p:txBody>
      </p:sp>
      <p:sp>
        <p:nvSpPr>
          <p:cNvPr id="3" name="7 Rectángulo"/>
          <p:cNvSpPr>
            <a:spLocks noChangeArrowheads="1"/>
          </p:cNvSpPr>
          <p:nvPr/>
        </p:nvSpPr>
        <p:spPr bwMode="auto">
          <a:xfrm>
            <a:off x="0" y="827780"/>
            <a:ext cx="769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a:spcBef>
                <a:spcPct val="20000"/>
              </a:spcBef>
              <a:buFont typeface="Arial" panose="020B0604020202020204" pitchFamily="34" charset="0"/>
              <a:buChar char="•"/>
              <a:tabLst>
                <a:tab pos="3556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556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556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556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556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556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556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556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55600" algn="l"/>
              </a:tabLst>
              <a:defRPr sz="2000">
                <a:solidFill>
                  <a:schemeClr val="tx1"/>
                </a:solidFill>
                <a:latin typeface="Calibri" panose="020F0502020204030204" pitchFamily="34" charset="0"/>
              </a:defRPr>
            </a:lvl9pPr>
          </a:lstStyle>
          <a:p>
            <a:pPr eaLnBrk="1" hangingPunct="1">
              <a:spcBef>
                <a:spcPct val="0"/>
              </a:spcBef>
              <a:buFontTx/>
              <a:buNone/>
            </a:pPr>
            <a:r>
              <a:rPr lang="es-ES_tradnl" altLang="es-CO" sz="1600" dirty="0">
                <a:solidFill>
                  <a:srgbClr val="FF6600"/>
                </a:solidFill>
                <a:latin typeface="Arial Black" panose="020B0A04020102020204" pitchFamily="34" charset="0"/>
              </a:rPr>
              <a:t>1.	POLITICA INTEGRAL: DE CALIDAD, SEGURIDAD Y SALUD EN EL TRABAJO Y AMBIENTAL </a:t>
            </a:r>
            <a:endParaRPr lang="es-ES" altLang="es-CO" sz="1600" dirty="0">
              <a:solidFill>
                <a:srgbClr val="FF6600"/>
              </a:solidFill>
              <a:latin typeface="Arial Black" panose="020B0A04020102020204" pitchFamily="34" charset="0"/>
            </a:endParaRPr>
          </a:p>
        </p:txBody>
      </p:sp>
      <p:sp>
        <p:nvSpPr>
          <p:cNvPr id="5" name="42 Rectángulo"/>
          <p:cNvSpPr>
            <a:spLocks noChangeArrowheads="1"/>
          </p:cNvSpPr>
          <p:nvPr/>
        </p:nvSpPr>
        <p:spPr bwMode="auto">
          <a:xfrm>
            <a:off x="381000" y="1411980"/>
            <a:ext cx="8458200" cy="1600438"/>
          </a:xfrm>
          <a:prstGeom prst="rect">
            <a:avLst/>
          </a:prstGeom>
          <a:noFill/>
          <a:ln w="9525">
            <a:solidFill>
              <a:srgbClr val="FF6600"/>
            </a:solidFill>
            <a:prstDash val="lg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CO" altLang="es-CO" sz="1400" dirty="0">
                <a:solidFill>
                  <a:srgbClr val="92D050"/>
                </a:solidFill>
                <a:latin typeface="Century Gothic" panose="020B0502020202020204" pitchFamily="34" charset="0"/>
              </a:rPr>
              <a:t>“Nuestro compromiso </a:t>
            </a:r>
            <a:r>
              <a:rPr lang="es-CO" altLang="es-CO" sz="1400" b="0" dirty="0">
                <a:solidFill>
                  <a:srgbClr val="000066"/>
                </a:solidFill>
                <a:latin typeface="Century Gothic" panose="020B0502020202020204" pitchFamily="34" charset="0"/>
              </a:rPr>
              <a:t>es prestar el servicio de alimentación, alquiler y  lavado de prendas, aseo y desinfección institucional, con personal calificado, bajo condiciones de trabajo seguro que permitan controlar los riesgos y prevenir lesiones y enfermedades, mejorando continuamente los procesos, asegurando la conservación del medio ambiente, la seguridad y salud en los puestos de trabajo, mediante la utilización de tecnología adecuada,  el cumplimiento de los requisitos de Ley y otros requisitos  que generen  la satisfacción del cliente, el desarrollo y  crecimiento de la organización”</a:t>
            </a:r>
            <a:endParaRPr lang="es-ES" altLang="es-CO" sz="1400" b="0" dirty="0">
              <a:solidFill>
                <a:srgbClr val="000066"/>
              </a:solidFill>
              <a:latin typeface="Century Gothic" panose="020B0502020202020204" pitchFamily="34" charset="0"/>
            </a:endParaRPr>
          </a:p>
        </p:txBody>
      </p:sp>
      <p:sp>
        <p:nvSpPr>
          <p:cNvPr id="6" name="7 Rectángulo"/>
          <p:cNvSpPr>
            <a:spLocks noChangeArrowheads="1"/>
          </p:cNvSpPr>
          <p:nvPr/>
        </p:nvSpPr>
        <p:spPr bwMode="auto">
          <a:xfrm>
            <a:off x="0" y="3260300"/>
            <a:ext cx="9131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5600" indent="-355600">
              <a:spcBef>
                <a:spcPct val="20000"/>
              </a:spcBef>
              <a:buFont typeface="Arial" panose="020B0604020202020204" pitchFamily="34" charset="0"/>
              <a:buChar char="•"/>
              <a:tabLst>
                <a:tab pos="3556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556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556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556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556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556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556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556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55600" algn="l"/>
              </a:tabLst>
              <a:defRPr sz="2000">
                <a:solidFill>
                  <a:schemeClr val="tx1"/>
                </a:solidFill>
                <a:latin typeface="Calibri" panose="020F0502020204030204" pitchFamily="34" charset="0"/>
              </a:defRPr>
            </a:lvl9pPr>
          </a:lstStyle>
          <a:p>
            <a:pPr eaLnBrk="1" hangingPunct="1">
              <a:spcBef>
                <a:spcPct val="0"/>
              </a:spcBef>
              <a:buFontTx/>
              <a:buNone/>
            </a:pPr>
            <a:r>
              <a:rPr lang="es-ES_tradnl" altLang="es-CO" sz="1800" dirty="0">
                <a:solidFill>
                  <a:srgbClr val="FF6600"/>
                </a:solidFill>
                <a:latin typeface="Arial Black" panose="020B0A04020102020204" pitchFamily="34" charset="0"/>
              </a:rPr>
              <a:t>2</a:t>
            </a:r>
            <a:r>
              <a:rPr lang="es-ES_tradnl" altLang="es-CO" sz="1600" dirty="0">
                <a:solidFill>
                  <a:srgbClr val="FF6600"/>
                </a:solidFill>
                <a:latin typeface="Arial Black" panose="020B0A04020102020204" pitchFamily="34" charset="0"/>
              </a:rPr>
              <a:t>.	POLITICA DE NO: TABAQUISMO, ALCOHOLISMO Y DROGADICCION</a:t>
            </a:r>
            <a:endParaRPr lang="es-ES" altLang="es-CO" sz="1600" dirty="0">
              <a:solidFill>
                <a:srgbClr val="FF6600"/>
              </a:solidFill>
              <a:latin typeface="Arial Black" panose="020B0A04020102020204" pitchFamily="34" charset="0"/>
            </a:endParaRPr>
          </a:p>
        </p:txBody>
      </p:sp>
      <p:sp>
        <p:nvSpPr>
          <p:cNvPr id="7" name="42 Rectángulo"/>
          <p:cNvSpPr>
            <a:spLocks noChangeArrowheads="1"/>
          </p:cNvSpPr>
          <p:nvPr/>
        </p:nvSpPr>
        <p:spPr bwMode="auto">
          <a:xfrm>
            <a:off x="381000" y="3630188"/>
            <a:ext cx="8534400" cy="2678112"/>
          </a:xfrm>
          <a:prstGeom prst="rect">
            <a:avLst/>
          </a:prstGeom>
          <a:noFill/>
          <a:ln w="9525">
            <a:solidFill>
              <a:srgbClr val="FF6600"/>
            </a:solidFill>
            <a:prstDash val="lg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CO" altLang="es-CO" sz="1400" b="0" dirty="0">
                <a:solidFill>
                  <a:srgbClr val="000066"/>
                </a:solidFill>
                <a:latin typeface="Century Gothic" panose="020B0502020202020204" pitchFamily="34" charset="0"/>
              </a:rPr>
              <a:t>Dando cumplimiento a la normatividad en lo referente a mantener y proteger la salud de nuestros colaboradores. LINCO S.A.S manifiesta su </a:t>
            </a:r>
            <a:r>
              <a:rPr lang="es-CO" altLang="es-CO" sz="1400" dirty="0">
                <a:solidFill>
                  <a:srgbClr val="000066"/>
                </a:solidFill>
                <a:latin typeface="Century Gothic" panose="020B0502020202020204" pitchFamily="34" charset="0"/>
              </a:rPr>
              <a:t>compromiso </a:t>
            </a:r>
            <a:r>
              <a:rPr lang="es-CO" altLang="es-CO" sz="1400" b="0" dirty="0">
                <a:solidFill>
                  <a:srgbClr val="000066"/>
                </a:solidFill>
                <a:latin typeface="Century Gothic" panose="020B0502020202020204" pitchFamily="34" charset="0"/>
              </a:rPr>
              <a:t>con la prevención del consumo de sustancias psicoactivas en cada una de las instalaciones de la empresa, las de nuestros clientes y vehículos operados por LINCO S.A.S. </a:t>
            </a:r>
          </a:p>
          <a:p>
            <a:pPr algn="just" eaLnBrk="1" hangingPunct="1">
              <a:spcBef>
                <a:spcPct val="0"/>
              </a:spcBef>
              <a:buFontTx/>
              <a:buNone/>
            </a:pPr>
            <a:endParaRPr lang="es-CO" altLang="es-CO" sz="1400" b="0" dirty="0">
              <a:solidFill>
                <a:srgbClr val="000066"/>
              </a:solidFill>
              <a:latin typeface="Century Gothic" panose="020B0502020202020204" pitchFamily="34" charset="0"/>
            </a:endParaRPr>
          </a:p>
          <a:p>
            <a:pPr algn="just" eaLnBrk="1" hangingPunct="1">
              <a:spcBef>
                <a:spcPct val="0"/>
              </a:spcBef>
              <a:buFontTx/>
              <a:buNone/>
            </a:pPr>
            <a:r>
              <a:rPr lang="es-CO" altLang="es-CO" sz="1400" b="0" dirty="0">
                <a:solidFill>
                  <a:srgbClr val="000066"/>
                </a:solidFill>
                <a:latin typeface="Century Gothic" panose="020B0502020202020204" pitchFamily="34" charset="0"/>
              </a:rPr>
              <a:t>En consecuencia se considera como una falta disciplinaria el consumo, posesión, distribución, fabricación y/o venta de sustancias psicoactivas, alcohol o tabaco; así como laborar en estado de embriaguez, bajo los efectos de la resaca o guayabo, o de cualquier otra sustancia psicoactiva.</a:t>
            </a:r>
          </a:p>
          <a:p>
            <a:pPr algn="just" eaLnBrk="1" hangingPunct="1">
              <a:spcBef>
                <a:spcPct val="0"/>
              </a:spcBef>
              <a:buFontTx/>
              <a:buNone/>
            </a:pPr>
            <a:endParaRPr lang="es-CO" altLang="es-CO" sz="1400" b="0" dirty="0">
              <a:solidFill>
                <a:srgbClr val="000066"/>
              </a:solidFill>
              <a:latin typeface="Century Gothic" panose="020B0502020202020204" pitchFamily="34" charset="0"/>
            </a:endParaRPr>
          </a:p>
          <a:p>
            <a:pPr algn="just" eaLnBrk="1" hangingPunct="1">
              <a:spcBef>
                <a:spcPct val="0"/>
              </a:spcBef>
              <a:buFontTx/>
              <a:buNone/>
            </a:pPr>
            <a:r>
              <a:rPr lang="es-CO" altLang="es-CO" sz="1400" b="0" dirty="0">
                <a:solidFill>
                  <a:srgbClr val="000066"/>
                </a:solidFill>
                <a:latin typeface="Century Gothic" panose="020B0502020202020204" pitchFamily="34" charset="0"/>
              </a:rPr>
              <a:t>Estas conductas serán sancionadas de acuerdo al reglamento interno de trabajo de LINCO S.A.S</a:t>
            </a:r>
            <a:endParaRPr lang="es-ES" altLang="es-CO" sz="1400" b="0" dirty="0">
              <a:solidFill>
                <a:srgbClr val="000066"/>
              </a:solidFill>
              <a:latin typeface="Century Gothic" panose="020B0502020202020204" pitchFamily="34"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152107"/>
            <a:ext cx="1981200" cy="607569"/>
          </a:xfrm>
          <a:prstGeom prst="rect">
            <a:avLst/>
          </a:prstGeom>
        </p:spPr>
      </p:pic>
    </p:spTree>
    <p:extLst>
      <p:ext uri="{BB962C8B-B14F-4D97-AF65-F5344CB8AC3E}">
        <p14:creationId xmlns:p14="http://schemas.microsoft.com/office/powerpoint/2010/main" val="133025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fade">
                                      <p:cBhvr>
                                        <p:cTn id="10" dur="2000"/>
                                        <p:tgtEl>
                                          <p:spTgt spid="5">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20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20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bg/>
                                          </p:spTgt>
                                        </p:tgtEl>
                                        <p:attrNameLst>
                                          <p:attrName>style.visibility</p:attrName>
                                        </p:attrNameLst>
                                      </p:cBhvr>
                                      <p:to>
                                        <p:strVal val="visible"/>
                                      </p:to>
                                    </p:set>
                                    <p:animEffect transition="in" filter="fade">
                                      <p:cBhvr>
                                        <p:cTn id="21" dur="2000"/>
                                        <p:tgtEl>
                                          <p:spTgt spid="7">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2000"/>
                                        <p:tgtEl>
                                          <p:spTgt spid="7">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2000"/>
                                        <p:tgtEl>
                                          <p:spTgt spid="7">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2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5" grpId="0" build="allAtOnce" animBg="1"/>
      <p:bldP spid="6" grpId="0" build="allAtOnce"/>
      <p:bldP spid="7" grpId="0" build="allAtOnce"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193024"/>
            <a:ext cx="1376052" cy="421990"/>
          </a:xfrm>
          <a:prstGeom prst="rect">
            <a:avLst/>
          </a:prstGeom>
        </p:spPr>
      </p:pic>
      <p:sp>
        <p:nvSpPr>
          <p:cNvPr id="4" name="CuadroTexto 3">
            <a:extLst>
              <a:ext uri="{FF2B5EF4-FFF2-40B4-BE49-F238E27FC236}"/>
            </a:extLst>
          </p:cNvPr>
          <p:cNvSpPr txBox="1"/>
          <p:nvPr/>
        </p:nvSpPr>
        <p:spPr>
          <a:xfrm>
            <a:off x="325436" y="234950"/>
            <a:ext cx="6303964" cy="338138"/>
          </a:xfrm>
          <a:prstGeom prst="rect">
            <a:avLst/>
          </a:prstGeom>
          <a:noFill/>
        </p:spPr>
        <p:txBody>
          <a:bodyPr wrap="square">
            <a:spAutoFit/>
          </a:bodyPr>
          <a:lstStyle/>
          <a:p>
            <a:pPr>
              <a:defRPr/>
            </a:pPr>
            <a:r>
              <a:rPr lang="es-CO" sz="1600" dirty="0">
                <a:latin typeface="Century Gothic" panose="020B0502020202020204" pitchFamily="34" charset="0"/>
              </a:rPr>
              <a:t>Les presentamos a los </a:t>
            </a:r>
            <a:r>
              <a:rPr lang="es-CO" sz="1600" i="1" u="sng" dirty="0">
                <a:solidFill>
                  <a:schemeClr val="accent6">
                    <a:lumMod val="50000"/>
                  </a:schemeClr>
                </a:solidFill>
                <a:latin typeface="Century Gothic" panose="020B0502020202020204" pitchFamily="34" charset="0"/>
              </a:rPr>
              <a:t>LIDERES AMBIENTALES </a:t>
            </a:r>
            <a:r>
              <a:rPr lang="es-CO" sz="1600" dirty="0">
                <a:latin typeface="Century Gothic" panose="020B0502020202020204" pitchFamily="34" charset="0"/>
              </a:rPr>
              <a:t>de LINCO S.A.S </a:t>
            </a:r>
          </a:p>
        </p:txBody>
      </p:sp>
      <p:sp>
        <p:nvSpPr>
          <p:cNvPr id="5" name="Marcador de contenido 1">
            <a:extLst>
              <a:ext uri="{FF2B5EF4-FFF2-40B4-BE49-F238E27FC236}"/>
            </a:extLst>
          </p:cNvPr>
          <p:cNvSpPr txBox="1">
            <a:spLocks/>
          </p:cNvSpPr>
          <p:nvPr/>
        </p:nvSpPr>
        <p:spPr>
          <a:xfrm>
            <a:off x="474070" y="728446"/>
            <a:ext cx="6184900" cy="29797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auto">
              <a:lnSpc>
                <a:spcPct val="150000"/>
              </a:lnSpc>
              <a:buNone/>
              <a:defRPr/>
            </a:pPr>
            <a:r>
              <a:rPr lang="es-ES" sz="1200" b="1" dirty="0" smtClean="0">
                <a:latin typeface="Century Gothic" panose="020B0502020202020204" pitchFamily="34" charset="0"/>
              </a:rPr>
              <a:t>JUAN CARLOS GUEVARA - </a:t>
            </a:r>
            <a:r>
              <a:rPr lang="es-ES" sz="1200" b="0" dirty="0" smtClean="0">
                <a:latin typeface="Century Gothic" panose="020B0502020202020204" pitchFamily="34" charset="0"/>
              </a:rPr>
              <a:t>Supervisor Aseo - </a:t>
            </a:r>
            <a:r>
              <a:rPr lang="es-ES" sz="1200" b="1" dirty="0" smtClean="0">
                <a:solidFill>
                  <a:schemeClr val="accent6">
                    <a:lumMod val="75000"/>
                  </a:schemeClr>
                </a:solidFill>
                <a:latin typeface="Century Gothic" panose="020B0502020202020204" pitchFamily="34" charset="0"/>
              </a:rPr>
              <a:t>FOSCAL  PRINCIPAL</a:t>
            </a:r>
            <a:r>
              <a:rPr lang="es-CO" sz="1200" dirty="0">
                <a:solidFill>
                  <a:schemeClr val="accent6">
                    <a:lumMod val="75000"/>
                  </a:schemeClr>
                </a:solidFill>
                <a:latin typeface="Century Gothic" panose="020B0502020202020204" pitchFamily="34" charset="0"/>
              </a:rPr>
              <a:t> </a:t>
            </a:r>
            <a:r>
              <a:rPr lang="es-CO" sz="1200" dirty="0" smtClean="0">
                <a:solidFill>
                  <a:schemeClr val="accent6">
                    <a:lumMod val="75000"/>
                  </a:schemeClr>
                </a:solidFill>
                <a:latin typeface="Century Gothic" panose="020B0502020202020204" pitchFamily="34" charset="0"/>
              </a:rPr>
              <a:t>                                                                                 </a:t>
            </a:r>
            <a:r>
              <a:rPr lang="es-CO" sz="1200" b="1" dirty="0" smtClean="0">
                <a:latin typeface="Century Gothic" panose="020B0502020202020204" pitchFamily="34" charset="0"/>
              </a:rPr>
              <a:t>MARIA EUGENIA AYALA BUENAHORA</a:t>
            </a:r>
            <a:r>
              <a:rPr lang="es-ES" sz="1200" dirty="0">
                <a:latin typeface="Century Gothic" panose="020B0502020202020204" pitchFamily="34" charset="0"/>
              </a:rPr>
              <a:t> </a:t>
            </a:r>
            <a:r>
              <a:rPr lang="es-ES" sz="1200" dirty="0" smtClean="0">
                <a:latin typeface="Century Gothic" panose="020B0502020202020204" pitchFamily="34" charset="0"/>
              </a:rPr>
              <a:t>– </a:t>
            </a:r>
            <a:r>
              <a:rPr lang="es-CO" sz="1200" b="0" dirty="0" smtClean="0">
                <a:latin typeface="Century Gothic" panose="020B0502020202020204" pitchFamily="34" charset="0"/>
              </a:rPr>
              <a:t>Nutrición - </a:t>
            </a:r>
            <a:r>
              <a:rPr lang="es-ES" sz="1200" b="1" dirty="0" smtClean="0">
                <a:solidFill>
                  <a:schemeClr val="accent6">
                    <a:lumMod val="75000"/>
                  </a:schemeClr>
                </a:solidFill>
                <a:latin typeface="Century Gothic" panose="020B0502020202020204" pitchFamily="34" charset="0"/>
              </a:rPr>
              <a:t>FOSCAL PRINCIPAL                                                                             </a:t>
            </a:r>
            <a:r>
              <a:rPr lang="es-ES" sz="1200" dirty="0" smtClean="0">
                <a:solidFill>
                  <a:schemeClr val="tx1"/>
                </a:solidFill>
                <a:latin typeface="Century Gothic" panose="020B0502020202020204" pitchFamily="34" charset="0"/>
              </a:rPr>
              <a:t>INGRITH CAROLINA DELGADO ESTEBAN </a:t>
            </a:r>
            <a:r>
              <a:rPr lang="es-ES" sz="1200" dirty="0" smtClean="0">
                <a:solidFill>
                  <a:schemeClr val="accent6">
                    <a:lumMod val="75000"/>
                  </a:schemeClr>
                </a:solidFill>
                <a:latin typeface="Century Gothic" panose="020B0502020202020204" pitchFamily="34" charset="0"/>
              </a:rPr>
              <a:t>– </a:t>
            </a:r>
            <a:r>
              <a:rPr lang="es-CO" sz="1200" b="0" dirty="0" smtClean="0">
                <a:latin typeface="Century Gothic" panose="020B0502020202020204" pitchFamily="34" charset="0"/>
              </a:rPr>
              <a:t>Nutrición - </a:t>
            </a:r>
            <a:r>
              <a:rPr lang="es-ES" sz="1200" dirty="0" smtClean="0">
                <a:solidFill>
                  <a:schemeClr val="accent6">
                    <a:lumMod val="75000"/>
                  </a:schemeClr>
                </a:solidFill>
                <a:latin typeface="Century Gothic" panose="020B0502020202020204" pitchFamily="34" charset="0"/>
              </a:rPr>
              <a:t>FOSCAL PRINCIPAL</a:t>
            </a:r>
            <a:r>
              <a:rPr lang="es-CO" sz="1200" dirty="0">
                <a:solidFill>
                  <a:schemeClr val="accent6">
                    <a:lumMod val="75000"/>
                  </a:schemeClr>
                </a:solidFill>
                <a:latin typeface="Century Gothic" panose="020B0502020202020204" pitchFamily="34" charset="0"/>
              </a:rPr>
              <a:t> </a:t>
            </a:r>
            <a:r>
              <a:rPr lang="es-CO" sz="1200" dirty="0" smtClean="0">
                <a:solidFill>
                  <a:schemeClr val="accent6">
                    <a:lumMod val="75000"/>
                  </a:schemeClr>
                </a:solidFill>
                <a:latin typeface="Century Gothic" panose="020B0502020202020204" pitchFamily="34" charset="0"/>
              </a:rPr>
              <a:t>                                                                        </a:t>
            </a:r>
            <a:r>
              <a:rPr lang="es-ES" sz="1200" b="1" dirty="0" smtClean="0">
                <a:latin typeface="Century Gothic" panose="020B0502020202020204" pitchFamily="34" charset="0"/>
              </a:rPr>
              <a:t>MYRIAM MELO SANCHEZ </a:t>
            </a:r>
            <a:r>
              <a:rPr lang="es-ES" sz="1200" b="0" dirty="0" smtClean="0">
                <a:latin typeface="Century Gothic" panose="020B0502020202020204" pitchFamily="34" charset="0"/>
              </a:rPr>
              <a:t>Auxiliar de lavandería – </a:t>
            </a:r>
            <a:r>
              <a:rPr lang="es-ES" sz="1200" dirty="0" smtClean="0">
                <a:solidFill>
                  <a:schemeClr val="accent6">
                    <a:lumMod val="75000"/>
                  </a:schemeClr>
                </a:solidFill>
                <a:latin typeface="Century Gothic" panose="020B0502020202020204" pitchFamily="34" charset="0"/>
              </a:rPr>
              <a:t>LAVANDERIA</a:t>
            </a:r>
            <a:r>
              <a:rPr lang="es-CO" sz="1200" dirty="0">
                <a:solidFill>
                  <a:schemeClr val="accent6">
                    <a:lumMod val="75000"/>
                  </a:schemeClr>
                </a:solidFill>
                <a:latin typeface="Century Gothic" panose="020B0502020202020204" pitchFamily="34" charset="0"/>
              </a:rPr>
              <a:t> </a:t>
            </a:r>
            <a:r>
              <a:rPr lang="es-CO" sz="1200" dirty="0" smtClean="0">
                <a:solidFill>
                  <a:schemeClr val="accent6">
                    <a:lumMod val="75000"/>
                  </a:schemeClr>
                </a:solidFill>
                <a:latin typeface="Century Gothic" panose="020B0502020202020204" pitchFamily="34" charset="0"/>
              </a:rPr>
              <a:t>                                                                                       </a:t>
            </a:r>
            <a:r>
              <a:rPr lang="es-ES" sz="1200" b="1" dirty="0" smtClean="0">
                <a:latin typeface="Century Gothic" panose="020B0502020202020204" pitchFamily="34" charset="0"/>
              </a:rPr>
              <a:t>EDINSON SERRANO – Auxiliar de lavandería – </a:t>
            </a:r>
            <a:r>
              <a:rPr lang="es-ES" sz="1200" dirty="0">
                <a:solidFill>
                  <a:schemeClr val="accent6">
                    <a:lumMod val="75000"/>
                  </a:schemeClr>
                </a:solidFill>
                <a:latin typeface="Century Gothic" panose="020B0502020202020204" pitchFamily="34" charset="0"/>
              </a:rPr>
              <a:t>LAVANDERIA  </a:t>
            </a:r>
            <a:r>
              <a:rPr lang="es-ES" sz="1200" b="1" dirty="0" smtClean="0">
                <a:latin typeface="Century Gothic" panose="020B0502020202020204" pitchFamily="34" charset="0"/>
              </a:rPr>
              <a:t>                                                                                            </a:t>
            </a:r>
            <a:r>
              <a:rPr lang="es-ES" sz="1200" dirty="0" smtClean="0">
                <a:latin typeface="Century Gothic" panose="020B0502020202020204" pitchFamily="34" charset="0"/>
              </a:rPr>
              <a:t>MARTHA </a:t>
            </a:r>
            <a:r>
              <a:rPr lang="es-ES" sz="1200" dirty="0">
                <a:latin typeface="Century Gothic" panose="020B0502020202020204" pitchFamily="34" charset="0"/>
              </a:rPr>
              <a:t>YANETH MARQUEZ </a:t>
            </a:r>
            <a:r>
              <a:rPr lang="es-ES" sz="1200" dirty="0" smtClean="0">
                <a:latin typeface="Century Gothic" panose="020B0502020202020204" pitchFamily="34" charset="0"/>
              </a:rPr>
              <a:t>- </a:t>
            </a:r>
            <a:r>
              <a:rPr lang="es-ES" sz="1200" b="0" dirty="0" smtClean="0">
                <a:latin typeface="Century Gothic" panose="020B0502020202020204" pitchFamily="34" charset="0"/>
              </a:rPr>
              <a:t>Auxiliar </a:t>
            </a:r>
            <a:r>
              <a:rPr lang="es-ES" sz="1200" b="0" dirty="0">
                <a:latin typeface="Century Gothic" panose="020B0502020202020204" pitchFamily="34" charset="0"/>
              </a:rPr>
              <a:t>de servicios </a:t>
            </a:r>
            <a:r>
              <a:rPr lang="es-ES" sz="1200" b="0" dirty="0" smtClean="0">
                <a:latin typeface="Century Gothic" panose="020B0502020202020204" pitchFamily="34" charset="0"/>
              </a:rPr>
              <a:t>generales – </a:t>
            </a:r>
            <a:r>
              <a:rPr lang="es-ES" sz="1200" dirty="0">
                <a:solidFill>
                  <a:schemeClr val="accent6">
                    <a:lumMod val="75000"/>
                  </a:schemeClr>
                </a:solidFill>
                <a:latin typeface="Century Gothic" panose="020B0502020202020204" pitchFamily="34" charset="0"/>
              </a:rPr>
              <a:t>LAVANDERIA   </a:t>
            </a:r>
            <a:r>
              <a:rPr lang="es-ES" sz="1200" b="0" dirty="0" smtClean="0">
                <a:latin typeface="Century Gothic" panose="020B0502020202020204" pitchFamily="34" charset="0"/>
              </a:rPr>
              <a:t>                                                                         </a:t>
            </a:r>
            <a:r>
              <a:rPr lang="es-ES" sz="1200" dirty="0" smtClean="0">
                <a:latin typeface="Century Gothic" panose="020B0502020202020204" pitchFamily="34" charset="0"/>
              </a:rPr>
              <a:t>NINI CARREÑO </a:t>
            </a:r>
            <a:r>
              <a:rPr lang="es-ES" sz="1200" b="0" dirty="0" smtClean="0">
                <a:latin typeface="Century Gothic" panose="020B0502020202020204" pitchFamily="34" charset="0"/>
              </a:rPr>
              <a:t>– Auxiliar de servicios generales – </a:t>
            </a:r>
            <a:r>
              <a:rPr lang="es-ES" sz="1200" dirty="0">
                <a:solidFill>
                  <a:schemeClr val="accent6">
                    <a:lumMod val="75000"/>
                  </a:schemeClr>
                </a:solidFill>
                <a:latin typeface="Century Gothic" panose="020B0502020202020204" pitchFamily="34" charset="0"/>
              </a:rPr>
              <a:t>FOSCAL INTERNACIONAL                                                                    </a:t>
            </a:r>
            <a:r>
              <a:rPr lang="es-ES" sz="1200" dirty="0" smtClean="0">
                <a:latin typeface="Century Gothic" panose="020B0502020202020204" pitchFamily="34" charset="0"/>
              </a:rPr>
              <a:t>LUZ MARINA ARIAS </a:t>
            </a:r>
            <a:r>
              <a:rPr lang="es-ES" sz="1200" b="0" dirty="0" smtClean="0">
                <a:latin typeface="Century Gothic" panose="020B0502020202020204" pitchFamily="34" charset="0"/>
              </a:rPr>
              <a:t>– Camarera – </a:t>
            </a:r>
            <a:r>
              <a:rPr lang="es-ES" sz="1200" dirty="0">
                <a:solidFill>
                  <a:schemeClr val="accent6">
                    <a:lumMod val="75000"/>
                  </a:schemeClr>
                </a:solidFill>
                <a:latin typeface="Century Gothic" panose="020B0502020202020204" pitchFamily="34" charset="0"/>
              </a:rPr>
              <a:t>FOSCAL INTERNACIONAL  </a:t>
            </a:r>
            <a:r>
              <a:rPr lang="es-ES" sz="1200" dirty="0" smtClean="0">
                <a:solidFill>
                  <a:schemeClr val="accent6">
                    <a:lumMod val="75000"/>
                  </a:schemeClr>
                </a:solidFill>
                <a:latin typeface="Century Gothic" panose="020B0502020202020204" pitchFamily="34" charset="0"/>
              </a:rPr>
              <a:t>                                 </a:t>
            </a:r>
            <a:r>
              <a:rPr lang="es-ES" sz="1200" dirty="0" smtClean="0">
                <a:solidFill>
                  <a:schemeClr val="tx1"/>
                </a:solidFill>
                <a:latin typeface="Century Gothic" panose="020B0502020202020204" pitchFamily="34" charset="0"/>
              </a:rPr>
              <a:t>SANDY PAOLA NARIÑO –</a:t>
            </a:r>
            <a:r>
              <a:rPr lang="es-ES" sz="1200" b="0" dirty="0" smtClean="0">
                <a:solidFill>
                  <a:schemeClr val="tx1"/>
                </a:solidFill>
                <a:latin typeface="Century Gothic" panose="020B0502020202020204" pitchFamily="34" charset="0"/>
              </a:rPr>
              <a:t> Cocinero </a:t>
            </a:r>
            <a:r>
              <a:rPr lang="es-ES" sz="1200" dirty="0" smtClean="0">
                <a:solidFill>
                  <a:schemeClr val="accent6">
                    <a:lumMod val="75000"/>
                  </a:schemeClr>
                </a:solidFill>
                <a:latin typeface="Century Gothic" panose="020B0502020202020204" pitchFamily="34" charset="0"/>
              </a:rPr>
              <a:t>– FOSCAL INTERNACIONAL                                                                                         </a:t>
            </a:r>
            <a:r>
              <a:rPr lang="es-ES" sz="1200" b="1" dirty="0" smtClean="0">
                <a:latin typeface="Century Gothic" panose="020B0502020202020204" pitchFamily="34" charset="0"/>
              </a:rPr>
              <a:t>ANA CECILIA PEÑA</a:t>
            </a:r>
            <a:r>
              <a:rPr lang="es-ES" sz="1200" b="0" dirty="0">
                <a:latin typeface="Century Gothic" panose="020B0502020202020204" pitchFamily="34" charset="0"/>
              </a:rPr>
              <a:t> </a:t>
            </a:r>
            <a:r>
              <a:rPr lang="es-ES" sz="1200" b="0" dirty="0" smtClean="0">
                <a:latin typeface="Century Gothic" panose="020B0502020202020204" pitchFamily="34" charset="0"/>
              </a:rPr>
              <a:t>- Asistente de Gerencia – </a:t>
            </a:r>
            <a:r>
              <a:rPr lang="es-ES" sz="1200" b="1" dirty="0" smtClean="0">
                <a:solidFill>
                  <a:schemeClr val="accent6">
                    <a:lumMod val="75000"/>
                  </a:schemeClr>
                </a:solidFill>
                <a:latin typeface="Century Gothic" panose="020B0502020202020204" pitchFamily="34" charset="0"/>
              </a:rPr>
              <a:t>ADMINISTRACION</a:t>
            </a:r>
            <a:r>
              <a:rPr lang="es-ES" sz="1200" dirty="0">
                <a:solidFill>
                  <a:schemeClr val="accent6">
                    <a:lumMod val="75000"/>
                  </a:schemeClr>
                </a:solidFill>
                <a:latin typeface="Century Gothic" panose="020B0502020202020204" pitchFamily="34" charset="0"/>
              </a:rPr>
              <a:t> </a:t>
            </a:r>
            <a:r>
              <a:rPr lang="es-ES" sz="1200" dirty="0" smtClean="0">
                <a:solidFill>
                  <a:schemeClr val="accent6">
                    <a:lumMod val="75000"/>
                  </a:schemeClr>
                </a:solidFill>
                <a:latin typeface="Century Gothic" panose="020B0502020202020204" pitchFamily="34" charset="0"/>
              </a:rPr>
              <a:t>                                                                                            </a:t>
            </a:r>
            <a:r>
              <a:rPr lang="es-ES" sz="1200" b="1" dirty="0" smtClean="0">
                <a:latin typeface="Century Gothic" panose="020B0502020202020204" pitchFamily="34" charset="0"/>
              </a:rPr>
              <a:t>ELSA SOLANO MANCILLA - </a:t>
            </a:r>
            <a:r>
              <a:rPr lang="es-ES" sz="1200" b="0" dirty="0" smtClean="0">
                <a:latin typeface="Century Gothic" panose="020B0502020202020204" pitchFamily="34" charset="0"/>
              </a:rPr>
              <a:t>Auxiliar de servicios generales -</a:t>
            </a:r>
            <a:r>
              <a:rPr lang="es-ES" sz="1200" dirty="0">
                <a:solidFill>
                  <a:schemeClr val="accent6">
                    <a:lumMod val="75000"/>
                  </a:schemeClr>
                </a:solidFill>
                <a:latin typeface="Century Gothic" panose="020B0502020202020204" pitchFamily="34" charset="0"/>
              </a:rPr>
              <a:t> </a:t>
            </a:r>
            <a:r>
              <a:rPr lang="es-ES" sz="1200" dirty="0" smtClean="0">
                <a:solidFill>
                  <a:schemeClr val="accent6">
                    <a:lumMod val="75000"/>
                  </a:schemeClr>
                </a:solidFill>
                <a:latin typeface="Century Gothic" panose="020B0502020202020204" pitchFamily="34" charset="0"/>
              </a:rPr>
              <a:t>ADMINISTRACION</a:t>
            </a:r>
            <a:endParaRPr lang="es-ES" sz="1200" b="1" dirty="0" smtClean="0">
              <a:solidFill>
                <a:schemeClr val="accent6">
                  <a:lumMod val="75000"/>
                </a:schemeClr>
              </a:solidFill>
              <a:latin typeface="Century Gothic" panose="020B0502020202020204" pitchFamily="34" charset="0"/>
            </a:endParaRPr>
          </a:p>
        </p:txBody>
      </p:sp>
      <p:sp>
        <p:nvSpPr>
          <p:cNvPr id="6" name="Rectángulo 5">
            <a:extLst>
              <a:ext uri="{FF2B5EF4-FFF2-40B4-BE49-F238E27FC236}"/>
            </a:extLst>
          </p:cNvPr>
          <p:cNvSpPr/>
          <p:nvPr/>
        </p:nvSpPr>
        <p:spPr>
          <a:xfrm>
            <a:off x="474070" y="4020716"/>
            <a:ext cx="8081963" cy="2893100"/>
          </a:xfrm>
          <a:prstGeom prst="rect">
            <a:avLst/>
          </a:prstGeom>
        </p:spPr>
        <p:txBody>
          <a:bodyPr>
            <a:spAutoFit/>
          </a:bodyPr>
          <a:lstStyle/>
          <a:p>
            <a:pPr algn="just">
              <a:spcAft>
                <a:spcPts val="0"/>
              </a:spcAft>
              <a:defRPr/>
            </a:pPr>
            <a:r>
              <a:rPr lang="es-ES_tradnl" sz="1400" dirty="0">
                <a:latin typeface="Century Gothic" panose="020B0502020202020204" pitchFamily="34" charset="0"/>
                <a:ea typeface="Times New Roman" panose="02020603050405020304" pitchFamily="18" charset="0"/>
                <a:cs typeface="Times New Roman" panose="02020603050405020304" pitchFamily="18" charset="0"/>
              </a:rPr>
              <a:t>Los lideres ambientales nos ayudaran </a:t>
            </a:r>
            <a:r>
              <a:rPr lang="es-ES_tradnl" sz="1400" dirty="0" smtClean="0">
                <a:latin typeface="Century Gothic" panose="020B0502020202020204" pitchFamily="34" charset="0"/>
                <a:ea typeface="Times New Roman" panose="02020603050405020304" pitchFamily="18" charset="0"/>
                <a:cs typeface="Times New Roman" panose="02020603050405020304" pitchFamily="18" charset="0"/>
              </a:rPr>
              <a:t>a:</a:t>
            </a:r>
          </a:p>
          <a:p>
            <a:pPr algn="just">
              <a:spcAft>
                <a:spcPts val="0"/>
              </a:spcAft>
              <a:defRPr/>
            </a:pPr>
            <a:endParaRPr lang="es-CO" sz="1400" dirty="0">
              <a:latin typeface="Courier New" panose="02070309020205020404" pitchFamily="49" charset="0"/>
              <a:ea typeface="Times New Roman" panose="02020603050405020304" pitchFamily="18" charset="0"/>
              <a:cs typeface="Times New Roman" panose="02020603050405020304" pitchFamily="18" charset="0"/>
            </a:endParaRPr>
          </a:p>
          <a:p>
            <a:pPr marL="1071563" indent="-528638" algn="just">
              <a:spcAft>
                <a:spcPts val="0"/>
              </a:spcAft>
              <a:buFont typeface="Wingdings" panose="05000000000000000000" pitchFamily="2" charset="2"/>
              <a:buChar char="ü"/>
              <a:tabLst>
                <a:tab pos="457200" algn="l"/>
                <a:tab pos="1071563" algn="l"/>
              </a:tabLst>
              <a:defRPr/>
            </a:pPr>
            <a:r>
              <a:rPr lang="es-CO" sz="1400" b="0" dirty="0">
                <a:latin typeface="Century Gothic" panose="020B0502020202020204" pitchFamily="34" charset="0"/>
                <a:ea typeface="Times New Roman" panose="02020603050405020304" pitchFamily="18" charset="0"/>
                <a:cs typeface="Times New Roman" panose="02020603050405020304" pitchFamily="18" charset="0"/>
              </a:rPr>
              <a:t>Vivir la política integral y valores de la empresa</a:t>
            </a:r>
            <a:endParaRPr lang="es-CO" sz="1400" b="0" dirty="0">
              <a:latin typeface="Courier New" panose="02070309020205020404" pitchFamily="49" charset="0"/>
              <a:ea typeface="Times New Roman" panose="02020603050405020304" pitchFamily="18" charset="0"/>
              <a:cs typeface="Times New Roman" panose="02020603050405020304" pitchFamily="18" charset="0"/>
            </a:endParaRPr>
          </a:p>
          <a:p>
            <a:pPr marL="1071563" indent="-528638" algn="just">
              <a:spcAft>
                <a:spcPts val="0"/>
              </a:spcAft>
              <a:buFont typeface="Wingdings" panose="05000000000000000000" pitchFamily="2" charset="2"/>
              <a:buChar char="ü"/>
              <a:tabLst>
                <a:tab pos="457200" algn="l"/>
                <a:tab pos="1071563" algn="l"/>
              </a:tabLst>
              <a:defRPr/>
            </a:pPr>
            <a:r>
              <a:rPr lang="es-CO" sz="1400" b="0" dirty="0">
                <a:latin typeface="Century Gothic" panose="020B0502020202020204" pitchFamily="34" charset="0"/>
                <a:ea typeface="Times New Roman" panose="02020603050405020304" pitchFamily="18" charset="0"/>
                <a:cs typeface="Times New Roman" panose="02020603050405020304" pitchFamily="18" charset="0"/>
              </a:rPr>
              <a:t>Tener buenos comportamientos ambientales y practicar los Ecotips publicados en las carteleras</a:t>
            </a:r>
            <a:endParaRPr lang="es-CO" sz="1400" b="0" dirty="0">
              <a:latin typeface="Courier New" panose="02070309020205020404" pitchFamily="49" charset="0"/>
              <a:ea typeface="Times New Roman" panose="02020603050405020304" pitchFamily="18" charset="0"/>
              <a:cs typeface="Times New Roman" panose="02020603050405020304" pitchFamily="18" charset="0"/>
            </a:endParaRPr>
          </a:p>
          <a:p>
            <a:pPr marL="1071563" indent="-528638" algn="just">
              <a:spcAft>
                <a:spcPts val="0"/>
              </a:spcAft>
              <a:buFont typeface="Wingdings" panose="05000000000000000000" pitchFamily="2" charset="2"/>
              <a:buChar char="ü"/>
              <a:tabLst>
                <a:tab pos="457200" algn="l"/>
                <a:tab pos="1071563" algn="l"/>
              </a:tabLst>
              <a:defRPr/>
            </a:pPr>
            <a:r>
              <a:rPr lang="es-CO" sz="1400" b="0" dirty="0">
                <a:latin typeface="Century Gothic" panose="020B0502020202020204" pitchFamily="34" charset="0"/>
                <a:ea typeface="Times New Roman" panose="02020603050405020304" pitchFamily="18" charset="0"/>
                <a:cs typeface="Times New Roman" panose="02020603050405020304" pitchFamily="18" charset="0"/>
              </a:rPr>
              <a:t>Tomar iniciativas ambientales</a:t>
            </a:r>
            <a:endParaRPr lang="es-CO" sz="1400" b="0" dirty="0">
              <a:latin typeface="Courier New" panose="02070309020205020404" pitchFamily="49" charset="0"/>
              <a:ea typeface="Times New Roman" panose="02020603050405020304" pitchFamily="18" charset="0"/>
              <a:cs typeface="Times New Roman" panose="02020603050405020304" pitchFamily="18" charset="0"/>
            </a:endParaRPr>
          </a:p>
          <a:p>
            <a:pPr marL="1071563" indent="-528638" algn="just">
              <a:spcAft>
                <a:spcPts val="0"/>
              </a:spcAft>
              <a:buFont typeface="Wingdings" panose="05000000000000000000" pitchFamily="2" charset="2"/>
              <a:buChar char="ü"/>
              <a:tabLst>
                <a:tab pos="457200" algn="l"/>
                <a:tab pos="1071563" algn="l"/>
              </a:tabLst>
              <a:defRPr/>
            </a:pPr>
            <a:r>
              <a:rPr lang="es-CO" sz="1400" b="0" dirty="0">
                <a:latin typeface="Century Gothic" panose="020B0502020202020204" pitchFamily="34" charset="0"/>
                <a:ea typeface="Times New Roman" panose="02020603050405020304" pitchFamily="18" charset="0"/>
                <a:cs typeface="Times New Roman" panose="02020603050405020304" pitchFamily="18" charset="0"/>
              </a:rPr>
              <a:t>Hacer mensualmente una inspección ambiental en su proceso </a:t>
            </a:r>
          </a:p>
          <a:p>
            <a:pPr marL="1071563" indent="-528638" algn="just">
              <a:spcAft>
                <a:spcPts val="0"/>
              </a:spcAft>
              <a:buFont typeface="Wingdings" panose="05000000000000000000" pitchFamily="2" charset="2"/>
              <a:buChar char="ü"/>
              <a:tabLst>
                <a:tab pos="457200" algn="l"/>
                <a:tab pos="1071563" algn="l"/>
              </a:tabLst>
              <a:defRPr/>
            </a:pPr>
            <a:r>
              <a:rPr lang="es-CO" sz="1400" b="0" dirty="0">
                <a:latin typeface="Century Gothic" panose="020B0502020202020204" pitchFamily="34" charset="0"/>
                <a:ea typeface="Times New Roman" panose="02020603050405020304" pitchFamily="18" charset="0"/>
                <a:cs typeface="Times New Roman" panose="02020603050405020304" pitchFamily="18" charset="0"/>
              </a:rPr>
              <a:t>Servir como guía ambiental para los demás compañeros</a:t>
            </a:r>
            <a:endParaRPr lang="es-CO" sz="1400" b="0" dirty="0">
              <a:latin typeface="Courier New" panose="02070309020205020404" pitchFamily="49" charset="0"/>
              <a:ea typeface="Times New Roman" panose="02020603050405020304" pitchFamily="18" charset="0"/>
              <a:cs typeface="Times New Roman" panose="02020603050405020304" pitchFamily="18" charset="0"/>
            </a:endParaRPr>
          </a:p>
          <a:p>
            <a:pPr marL="1071563" indent="-528638" algn="just">
              <a:spcAft>
                <a:spcPts val="0"/>
              </a:spcAft>
              <a:buFont typeface="Wingdings" panose="05000000000000000000" pitchFamily="2" charset="2"/>
              <a:buChar char="ü"/>
              <a:tabLst>
                <a:tab pos="457200" algn="l"/>
                <a:tab pos="1071563" algn="l"/>
              </a:tabLst>
              <a:defRPr/>
            </a:pPr>
            <a:r>
              <a:rPr lang="es-CO" sz="1400" b="0" dirty="0">
                <a:latin typeface="Century Gothic" panose="020B0502020202020204" pitchFamily="34" charset="0"/>
                <a:ea typeface="Times New Roman" panose="02020603050405020304" pitchFamily="18" charset="0"/>
                <a:cs typeface="Times New Roman" panose="02020603050405020304" pitchFamily="18" charset="0"/>
              </a:rPr>
              <a:t>Velar por el cumplimiento de los programas ambientales</a:t>
            </a:r>
            <a:endParaRPr lang="es-CO" sz="1400" b="0" dirty="0">
              <a:latin typeface="Courier New" panose="02070309020205020404" pitchFamily="49" charset="0"/>
              <a:ea typeface="Times New Roman" panose="02020603050405020304" pitchFamily="18" charset="0"/>
              <a:cs typeface="Times New Roman" panose="02020603050405020304" pitchFamily="18" charset="0"/>
            </a:endParaRPr>
          </a:p>
          <a:p>
            <a:pPr marL="1071563" indent="-528638" algn="just">
              <a:spcAft>
                <a:spcPts val="0"/>
              </a:spcAft>
              <a:buFont typeface="Wingdings" panose="05000000000000000000" pitchFamily="2" charset="2"/>
              <a:buChar char="ü"/>
              <a:tabLst>
                <a:tab pos="457200" algn="l"/>
                <a:tab pos="1071563" algn="l"/>
              </a:tabLst>
              <a:defRPr/>
            </a:pPr>
            <a:r>
              <a:rPr lang="es-CO" sz="1400" b="0" dirty="0">
                <a:latin typeface="Century Gothic" panose="020B0502020202020204" pitchFamily="34" charset="0"/>
                <a:ea typeface="Times New Roman" panose="02020603050405020304" pitchFamily="18" charset="0"/>
                <a:cs typeface="Times New Roman" panose="02020603050405020304" pitchFamily="18" charset="0"/>
              </a:rPr>
              <a:t>Apoyar al DGA en el cumplimiento del cronograma de actividades</a:t>
            </a:r>
          </a:p>
          <a:p>
            <a:pPr algn="ctr">
              <a:spcAft>
                <a:spcPts val="0"/>
              </a:spcAft>
              <a:tabLst>
                <a:tab pos="457200" algn="l"/>
              </a:tabLst>
              <a:defRPr/>
            </a:pPr>
            <a:endParaRPr lang="es-CO" sz="1400" dirty="0" smtClean="0">
              <a:latin typeface="Century Gothic" panose="020B0502020202020204" pitchFamily="34" charset="0"/>
              <a:ea typeface="Times New Roman" panose="02020603050405020304" pitchFamily="18" charset="0"/>
              <a:cs typeface="Times New Roman" panose="02020603050405020304" pitchFamily="18" charset="0"/>
            </a:endParaRPr>
          </a:p>
          <a:p>
            <a:pPr algn="ctr">
              <a:spcAft>
                <a:spcPts val="0"/>
              </a:spcAft>
              <a:tabLst>
                <a:tab pos="457200" algn="l"/>
              </a:tabLst>
              <a:defRPr/>
            </a:pPr>
            <a:r>
              <a:rPr lang="es-CO" sz="1400" dirty="0" smtClean="0">
                <a:latin typeface="Century Gothic" panose="020B0502020202020204" pitchFamily="34" charset="0"/>
                <a:ea typeface="Times New Roman" panose="02020603050405020304" pitchFamily="18" charset="0"/>
                <a:cs typeface="Times New Roman" panose="02020603050405020304" pitchFamily="18" charset="0"/>
              </a:rPr>
              <a:t>CLAUDIA </a:t>
            </a:r>
            <a:r>
              <a:rPr lang="es-CO" sz="1400" dirty="0">
                <a:latin typeface="Century Gothic" panose="020B0502020202020204" pitchFamily="34" charset="0"/>
                <a:ea typeface="Times New Roman" panose="02020603050405020304" pitchFamily="18" charset="0"/>
                <a:cs typeface="Times New Roman" panose="02020603050405020304" pitchFamily="18" charset="0"/>
              </a:rPr>
              <a:t>PATRICIA NAVARRO </a:t>
            </a:r>
          </a:p>
          <a:p>
            <a:pPr algn="ctr">
              <a:spcAft>
                <a:spcPts val="0"/>
              </a:spcAft>
              <a:tabLst>
                <a:tab pos="457200" algn="l"/>
              </a:tabLst>
              <a:defRPr/>
            </a:pPr>
            <a:r>
              <a:rPr lang="es-CO" sz="1400" dirty="0">
                <a:latin typeface="Century Gothic" panose="020B0502020202020204" pitchFamily="34" charset="0"/>
                <a:ea typeface="Times New Roman" panose="02020603050405020304" pitchFamily="18" charset="0"/>
                <a:cs typeface="Times New Roman" panose="02020603050405020304" pitchFamily="18" charset="0"/>
              </a:rPr>
              <a:t>DIRECTORA DGA</a:t>
            </a:r>
            <a:endParaRPr lang="es-CO" sz="1400" dirty="0">
              <a:latin typeface="Courier New" panose="02070309020205020404" pitchFamily="49" charset="0"/>
              <a:ea typeface="Times New Roman" panose="02020603050405020304" pitchFamily="18" charset="0"/>
              <a:cs typeface="Times New Roman" panose="02020603050405020304" pitchFamily="18" charset="0"/>
            </a:endParaRPr>
          </a:p>
        </p:txBody>
      </p:sp>
      <p:pic>
        <p:nvPicPr>
          <p:cNvPr id="7" name="Imagen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8970" y="1295400"/>
            <a:ext cx="1519393"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0029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6 Imagen" descr="fondoSiti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21 Grupo"/>
          <p:cNvGrpSpPr>
            <a:grpSpLocks/>
          </p:cNvGrpSpPr>
          <p:nvPr/>
        </p:nvGrpSpPr>
        <p:grpSpPr bwMode="auto">
          <a:xfrm>
            <a:off x="611188" y="4608513"/>
            <a:ext cx="4248150" cy="2249487"/>
            <a:chOff x="0" y="3717032"/>
            <a:chExt cx="4248472" cy="2248853"/>
          </a:xfrm>
        </p:grpSpPr>
        <p:sp>
          <p:nvSpPr>
            <p:cNvPr id="18" name="17 Nube">
              <a:extLst>
                <a:ext uri="{FF2B5EF4-FFF2-40B4-BE49-F238E27FC236}"/>
              </a:extLst>
            </p:cNvPr>
            <p:cNvSpPr/>
            <p:nvPr/>
          </p:nvSpPr>
          <p:spPr>
            <a:xfrm>
              <a:off x="0" y="3717032"/>
              <a:ext cx="4248472" cy="2248853"/>
            </a:xfrm>
            <a:prstGeom prst="cloud">
              <a:avLst/>
            </a:prstGeom>
          </p:spPr>
          <p:style>
            <a:lnRef idx="1">
              <a:schemeClr val="accent5"/>
            </a:lnRef>
            <a:fillRef idx="2">
              <a:schemeClr val="accent5"/>
            </a:fillRef>
            <a:effectRef idx="1">
              <a:schemeClr val="accent5"/>
            </a:effectRef>
            <a:fontRef idx="minor">
              <a:schemeClr val="dk1"/>
            </a:fontRef>
          </p:style>
          <p:txBody>
            <a:bodyPr>
              <a:spAutoFit/>
            </a:bodyPr>
            <a:lstStyle/>
            <a:p>
              <a:pPr marL="342900" indent="-342900">
                <a:buFont typeface="+mj-lt"/>
                <a:buAutoNum type="arabicPeriod" startAt="2"/>
                <a:defRPr/>
              </a:pPr>
              <a:r>
                <a:rPr lang="es-CO" dirty="0">
                  <a:solidFill>
                    <a:schemeClr val="accent4">
                      <a:lumMod val="50000"/>
                    </a:schemeClr>
                  </a:solidFill>
                </a:rPr>
                <a:t>Recargar los cartuchos  	para reducir su 	impacto en el 	deposito final.</a:t>
              </a:r>
            </a:p>
            <a:p>
              <a:pPr marL="342900" indent="-342900">
                <a:defRPr/>
              </a:pPr>
              <a:endParaRPr lang="es-CO" dirty="0">
                <a:solidFill>
                  <a:schemeClr val="accent4">
                    <a:lumMod val="50000"/>
                  </a:schemeClr>
                </a:solidFill>
              </a:endParaRPr>
            </a:p>
          </p:txBody>
        </p:sp>
        <p:pic>
          <p:nvPicPr>
            <p:cNvPr id="78866" name="19 Imagen" descr="reciclame_mini.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437112"/>
              <a:ext cx="920798" cy="97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852" name="15 Grupo"/>
          <p:cNvGrpSpPr>
            <a:grpSpLocks/>
          </p:cNvGrpSpPr>
          <p:nvPr/>
        </p:nvGrpSpPr>
        <p:grpSpPr bwMode="auto">
          <a:xfrm>
            <a:off x="900113" y="1916113"/>
            <a:ext cx="4303712" cy="2671762"/>
            <a:chOff x="2699792" y="3212976"/>
            <a:chExt cx="4303864" cy="2670512"/>
          </a:xfrm>
        </p:grpSpPr>
        <p:sp>
          <p:nvSpPr>
            <p:cNvPr id="15" name="14 Nube">
              <a:extLst>
                <a:ext uri="{FF2B5EF4-FFF2-40B4-BE49-F238E27FC236}"/>
              </a:extLst>
            </p:cNvPr>
            <p:cNvSpPr/>
            <p:nvPr/>
          </p:nvSpPr>
          <p:spPr>
            <a:xfrm>
              <a:off x="2699792" y="3212976"/>
              <a:ext cx="4157809" cy="2670512"/>
            </a:xfrm>
            <a:prstGeom prst="cloud">
              <a:avLst/>
            </a:prstGeom>
          </p:spPr>
          <p:style>
            <a:lnRef idx="1">
              <a:schemeClr val="accent5"/>
            </a:lnRef>
            <a:fillRef idx="2">
              <a:schemeClr val="accent5"/>
            </a:fillRef>
            <a:effectRef idx="1">
              <a:schemeClr val="accent5"/>
            </a:effectRef>
            <a:fontRef idx="minor">
              <a:schemeClr val="dk1"/>
            </a:fontRef>
          </p:style>
          <p:txBody>
            <a:bodyPr>
              <a:spAutoFit/>
            </a:bodyPr>
            <a:lstStyle/>
            <a:p>
              <a:pPr marL="342900" indent="-342900">
                <a:buFont typeface="+mj-lt"/>
                <a:buAutoNum type="arabicPeriod"/>
                <a:defRPr/>
              </a:pPr>
              <a:r>
                <a:rPr lang="es-CO" dirty="0">
                  <a:solidFill>
                    <a:schemeClr val="accent4">
                      <a:lumMod val="50000"/>
                    </a:schemeClr>
                  </a:solidFill>
                </a:rPr>
                <a:t>Minimizar el consumo de papel usando las comunicaciones electrónicas y reutilizando la hoja de impresión.</a:t>
              </a:r>
            </a:p>
          </p:txBody>
        </p:sp>
        <p:pic>
          <p:nvPicPr>
            <p:cNvPr id="14" name="13 Imagen" descr="10489646-libro-abierto-en-3d-con-treel-mano-pequena-gota-en-el-campo-de-hierba-verde-idea-conceptual-ecologic.jpg">
              <a:extLst>
                <a:ext uri="{FF2B5EF4-FFF2-40B4-BE49-F238E27FC236}"/>
              </a:extLst>
            </p:cNvPr>
            <p:cNvPicPr>
              <a:picLocks noChangeAspect="1"/>
            </p:cNvPicPr>
            <p:nvPr/>
          </p:nvPicPr>
          <p:blipFill>
            <a:blip r:embed="rId4" cstate="print">
              <a:clrChange>
                <a:clrFrom>
                  <a:srgbClr val="FEFEFE"/>
                </a:clrFrom>
                <a:clrTo>
                  <a:srgbClr val="FEFEFE">
                    <a:alpha val="0"/>
                  </a:srgbClr>
                </a:clrTo>
              </a:clrChange>
            </a:blip>
            <a:stretch>
              <a:fillRect/>
            </a:stretch>
          </p:blipFill>
          <p:spPr>
            <a:xfrm>
              <a:off x="4788024" y="3284984"/>
              <a:ext cx="2215632" cy="1512168"/>
            </a:xfrm>
            <a:prstGeom prst="rect">
              <a:avLst/>
            </a:prstGeom>
            <a:ln>
              <a:noFill/>
            </a:ln>
            <a:effectLst>
              <a:innerShdw blurRad="63500" dist="50800" dir="16200000">
                <a:prstClr val="black">
                  <a:alpha val="50000"/>
                </a:prstClr>
              </a:innerShdw>
            </a:effectLst>
          </p:spPr>
        </p:pic>
      </p:grpSp>
      <p:grpSp>
        <p:nvGrpSpPr>
          <p:cNvPr id="78853" name="10 Grupo"/>
          <p:cNvGrpSpPr>
            <a:grpSpLocks/>
          </p:cNvGrpSpPr>
          <p:nvPr/>
        </p:nvGrpSpPr>
        <p:grpSpPr bwMode="auto">
          <a:xfrm>
            <a:off x="-323850" y="404813"/>
            <a:ext cx="2381250" cy="2571750"/>
            <a:chOff x="0" y="3284984"/>
            <a:chExt cx="2381250" cy="2572122"/>
          </a:xfrm>
        </p:grpSpPr>
        <p:pic>
          <p:nvPicPr>
            <p:cNvPr id="78861" name="3 Imagen" descr="images (2).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933056"/>
              <a:ext cx="23812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2" name="9 Imagen" descr="Sin título.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624" y="3284984"/>
              <a:ext cx="409077" cy="758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854" name="11 CuadroTexto"/>
          <p:cNvSpPr txBox="1">
            <a:spLocks noChangeArrowheads="1"/>
          </p:cNvSpPr>
          <p:nvPr/>
        </p:nvSpPr>
        <p:spPr bwMode="auto">
          <a:xfrm>
            <a:off x="539750" y="-100013"/>
            <a:ext cx="8135938" cy="101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CO" altLang="es-CO" sz="3000">
                <a:latin typeface="Bradley Hand ITC" panose="03070402050302030203" pitchFamily="66" charset="0"/>
              </a:rPr>
              <a:t>¿QUE HACER PARA QUE TODO MEJORE EN MI ENTORNO ECOLOGICO?</a:t>
            </a:r>
          </a:p>
        </p:txBody>
      </p:sp>
      <p:sp>
        <p:nvSpPr>
          <p:cNvPr id="78855" name="12 CuadroTexto"/>
          <p:cNvSpPr txBox="1">
            <a:spLocks noChangeArrowheads="1"/>
          </p:cNvSpPr>
          <p:nvPr/>
        </p:nvSpPr>
        <p:spPr bwMode="auto">
          <a:xfrm>
            <a:off x="1403350" y="981075"/>
            <a:ext cx="2089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5000">
                <a:latin typeface="Chiller" pitchFamily="82" charset="0"/>
              </a:rPr>
              <a:t>Acciones:</a:t>
            </a:r>
          </a:p>
        </p:txBody>
      </p:sp>
      <p:grpSp>
        <p:nvGrpSpPr>
          <p:cNvPr id="78856" name="23 Grupo"/>
          <p:cNvGrpSpPr>
            <a:grpSpLocks/>
          </p:cNvGrpSpPr>
          <p:nvPr/>
        </p:nvGrpSpPr>
        <p:grpSpPr bwMode="auto">
          <a:xfrm>
            <a:off x="5148263" y="1125538"/>
            <a:ext cx="3527425" cy="2381250"/>
            <a:chOff x="4283968" y="3429000"/>
            <a:chExt cx="4248472" cy="2670512"/>
          </a:xfrm>
        </p:grpSpPr>
        <p:sp>
          <p:nvSpPr>
            <p:cNvPr id="21" name="20 Nube">
              <a:extLst>
                <a:ext uri="{FF2B5EF4-FFF2-40B4-BE49-F238E27FC236}"/>
              </a:extLst>
            </p:cNvPr>
            <p:cNvSpPr/>
            <p:nvPr/>
          </p:nvSpPr>
          <p:spPr>
            <a:xfrm>
              <a:off x="4283968" y="3429000"/>
              <a:ext cx="4248472" cy="2670512"/>
            </a:xfrm>
            <a:prstGeom prst="cloud">
              <a:avLst/>
            </a:prstGeom>
          </p:spPr>
          <p:style>
            <a:lnRef idx="1">
              <a:schemeClr val="accent5"/>
            </a:lnRef>
            <a:fillRef idx="2">
              <a:schemeClr val="accent5"/>
            </a:fillRef>
            <a:effectRef idx="1">
              <a:schemeClr val="accent5"/>
            </a:effectRef>
            <a:fontRef idx="minor">
              <a:schemeClr val="dk1"/>
            </a:fontRef>
          </p:style>
          <p:txBody>
            <a:bodyPr>
              <a:spAutoFit/>
            </a:bodyPr>
            <a:lstStyle/>
            <a:p>
              <a:pPr marL="800100" lvl="1" indent="-342900" algn="r">
                <a:buFont typeface="+mj-lt"/>
                <a:buAutoNum type="arabicPeriod" startAt="3"/>
                <a:defRPr/>
              </a:pPr>
              <a:r>
                <a:rPr lang="es-CO" dirty="0">
                  <a:solidFill>
                    <a:schemeClr val="accent4">
                      <a:lumMod val="50000"/>
                    </a:schemeClr>
                  </a:solidFill>
                </a:rPr>
                <a:t>Reciclar los recipientes plásticos para su posterior recolección</a:t>
              </a:r>
            </a:p>
            <a:p>
              <a:pPr marL="342900" indent="-342900">
                <a:defRPr/>
              </a:pPr>
              <a:endParaRPr lang="es-CO" dirty="0">
                <a:solidFill>
                  <a:schemeClr val="accent4">
                    <a:lumMod val="50000"/>
                  </a:schemeClr>
                </a:solidFill>
              </a:endParaRPr>
            </a:p>
          </p:txBody>
        </p:sp>
        <p:pic>
          <p:nvPicPr>
            <p:cNvPr id="78860" name="22 Imagen" descr="botella.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60032" y="4149080"/>
              <a:ext cx="1044940" cy="102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25 Nube">
            <a:extLst>
              <a:ext uri="{FF2B5EF4-FFF2-40B4-BE49-F238E27FC236}"/>
            </a:extLst>
          </p:cNvPr>
          <p:cNvSpPr/>
          <p:nvPr/>
        </p:nvSpPr>
        <p:spPr>
          <a:xfrm>
            <a:off x="4932363" y="3573463"/>
            <a:ext cx="4211637" cy="2951162"/>
          </a:xfrm>
          <a:prstGeom prst="cloud">
            <a:avLst/>
          </a:prstGeom>
        </p:spPr>
        <p:style>
          <a:lnRef idx="1">
            <a:schemeClr val="accent5"/>
          </a:lnRef>
          <a:fillRef idx="2">
            <a:schemeClr val="accent5"/>
          </a:fillRef>
          <a:effectRef idx="1">
            <a:schemeClr val="accent5"/>
          </a:effectRef>
          <a:fontRef idx="minor">
            <a:schemeClr val="dk1"/>
          </a:fontRef>
        </p:style>
        <p:txBody>
          <a:bodyPr>
            <a:spAutoFit/>
          </a:bodyPr>
          <a:lstStyle/>
          <a:p>
            <a:pPr marL="800100" lvl="1" indent="-342900">
              <a:buFont typeface="+mj-lt"/>
              <a:buAutoNum type="arabicPeriod" startAt="4"/>
              <a:defRPr/>
            </a:pPr>
            <a:r>
              <a:rPr lang="es-CO" sz="1200" dirty="0">
                <a:solidFill>
                  <a:schemeClr val="accent4">
                    <a:lumMod val="50000"/>
                  </a:schemeClr>
                </a:solidFill>
              </a:rPr>
              <a:t>Colocar un punto Ecológico para que las personas desechen los residuos según su color :</a:t>
            </a:r>
          </a:p>
          <a:p>
            <a:pPr marL="800100" lvl="1" indent="-342900">
              <a:buFontTx/>
              <a:buChar char="-"/>
              <a:defRPr/>
            </a:pPr>
            <a:r>
              <a:rPr lang="es-CO" sz="1200" dirty="0">
                <a:solidFill>
                  <a:schemeClr val="accent4">
                    <a:lumMod val="50000"/>
                  </a:schemeClr>
                </a:solidFill>
              </a:rPr>
              <a:t>Recipiente Gris: papel y cartón</a:t>
            </a:r>
          </a:p>
          <a:p>
            <a:pPr marL="800100" lvl="1" indent="-342900">
              <a:buFontTx/>
              <a:buChar char="-"/>
              <a:defRPr/>
            </a:pPr>
            <a:r>
              <a:rPr lang="es-CO" sz="1200" dirty="0">
                <a:solidFill>
                  <a:schemeClr val="accent4">
                    <a:lumMod val="50000"/>
                  </a:schemeClr>
                </a:solidFill>
              </a:rPr>
              <a:t>Recipiente Azul: plástico, vidrio y latas</a:t>
            </a:r>
          </a:p>
          <a:p>
            <a:pPr marL="800100" lvl="1" indent="-342900">
              <a:buFontTx/>
              <a:buChar char="-"/>
              <a:defRPr/>
            </a:pPr>
            <a:r>
              <a:rPr lang="es-CO" sz="1200" dirty="0">
                <a:solidFill>
                  <a:schemeClr val="accent4">
                    <a:lumMod val="50000"/>
                  </a:schemeClr>
                </a:solidFill>
              </a:rPr>
              <a:t>Recipiente Verde: Ordinarios e inertes </a:t>
            </a:r>
            <a:endParaRPr lang="es-CO" dirty="0">
              <a:solidFill>
                <a:schemeClr val="accent4">
                  <a:lumMod val="50000"/>
                </a:schemeClr>
              </a:solidFill>
            </a:endParaRPr>
          </a:p>
        </p:txBody>
      </p:sp>
      <p:pic>
        <p:nvPicPr>
          <p:cNvPr id="19" name="18 Imagen" descr="TACHOS_12.jpg">
            <a:extLst>
              <a:ext uri="{FF2B5EF4-FFF2-40B4-BE49-F238E27FC236}"/>
            </a:extLst>
          </p:cNvPr>
          <p:cNvPicPr>
            <a:picLocks noChangeAspect="1"/>
          </p:cNvPicPr>
          <p:nvPr/>
        </p:nvPicPr>
        <p:blipFill>
          <a:blip r:embed="rId8" cstate="print">
            <a:clrChange>
              <a:clrFrom>
                <a:srgbClr val="FFFFFF"/>
              </a:clrFrom>
              <a:clrTo>
                <a:srgbClr val="FFFFFF">
                  <a:alpha val="0"/>
                </a:srgbClr>
              </a:clrTo>
            </a:clrChange>
          </a:blip>
          <a:stretch>
            <a:fillRect/>
          </a:stretch>
        </p:blipFill>
        <p:spPr>
          <a:xfrm>
            <a:off x="5148064" y="4653136"/>
            <a:ext cx="1011242" cy="11578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7 Imagen" descr="10578974-earth-above-the-water--symbol-of-environmental-protectio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1 Título">
            <a:extLst>
              <a:ext uri="{FF2B5EF4-FFF2-40B4-BE49-F238E27FC236}"/>
            </a:extLst>
          </p:cNvPr>
          <p:cNvSpPr txBox="1">
            <a:spLocks/>
          </p:cNvSpPr>
          <p:nvPr/>
        </p:nvSpPr>
        <p:spPr>
          <a:xfrm>
            <a:off x="611560" y="0"/>
            <a:ext cx="7772400" cy="1470025"/>
          </a:xfrm>
          <a:prstGeom prst="rect">
            <a:avLst/>
          </a:prstGeom>
        </p:spPr>
        <p:txBody>
          <a:bodyPr anchor="ctr">
            <a:normAutofit/>
          </a:bodyPr>
          <a:lstStyle/>
          <a:p>
            <a:pPr algn="ctr" eaLnBrk="1" fontAlgn="auto" hangingPunct="1">
              <a:spcAft>
                <a:spcPts val="0"/>
              </a:spcAft>
              <a:defRPr/>
            </a:pPr>
            <a:r>
              <a:rPr lang="es-CO" sz="440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mj-ea"/>
                <a:cs typeface="+mj-cs"/>
              </a:rPr>
              <a:t>PROGRAMA AHORRO Y USO EFICIENTE DE AGUA</a:t>
            </a:r>
          </a:p>
        </p:txBody>
      </p:sp>
      <p:pic>
        <p:nvPicPr>
          <p:cNvPr id="7" name="6 Imagen" descr="humedales.png">
            <a:extLst>
              <a:ext uri="{FF2B5EF4-FFF2-40B4-BE49-F238E27FC236}"/>
            </a:extLst>
          </p:cNvPr>
          <p:cNvPicPr>
            <a:picLocks noChangeAspect="1"/>
          </p:cNvPicPr>
          <p:nvPr/>
        </p:nvPicPr>
        <p:blipFill>
          <a:blip r:embed="rId3" cstate="print"/>
          <a:stretch>
            <a:fillRect/>
          </a:stretch>
        </p:blipFill>
        <p:spPr>
          <a:xfrm>
            <a:off x="251520" y="5157192"/>
            <a:ext cx="2303078" cy="144016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1 Imagen" descr="fondoSiti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2 CuadroTexto">
            <a:extLst>
              <a:ext uri="{FF2B5EF4-FFF2-40B4-BE49-F238E27FC236}"/>
            </a:extLst>
          </p:cNvPr>
          <p:cNvSpPr txBox="1"/>
          <p:nvPr/>
        </p:nvSpPr>
        <p:spPr>
          <a:xfrm>
            <a:off x="3059113" y="0"/>
            <a:ext cx="5905500" cy="858838"/>
          </a:xfrm>
          <a:prstGeom prst="doubleWave">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defRPr/>
            </a:pPr>
            <a:r>
              <a:rPr lang="es-CO" dirty="0"/>
              <a:t>Además, contamos con un programa de ahorro  y uso eficiente de agua, para aprovechar este recurso al máximo.</a:t>
            </a:r>
          </a:p>
        </p:txBody>
      </p:sp>
      <p:pic>
        <p:nvPicPr>
          <p:cNvPr id="80900" name="3 Imagen" descr="IMG_26082013_113658.png"/>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372225" y="549275"/>
            <a:ext cx="2771775"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4 Imagen" descr="descarga.jpg">
            <a:extLst>
              <a:ext uri="{FF2B5EF4-FFF2-40B4-BE49-F238E27FC236}"/>
            </a:extLst>
          </p:cNvPr>
          <p:cNvPicPr>
            <a:picLocks noChangeAspect="1"/>
          </p:cNvPicPr>
          <p:nvPr/>
        </p:nvPicPr>
        <p:blipFill>
          <a:blip r:embed="rId4" cstate="print"/>
          <a:stretch>
            <a:fillRect/>
          </a:stretch>
        </p:blipFill>
        <p:spPr>
          <a:xfrm flipH="1">
            <a:off x="3923928" y="1052736"/>
            <a:ext cx="2304257" cy="3440123"/>
          </a:xfrm>
          <a:prstGeom prst="rect">
            <a:avLst/>
          </a:prstGeom>
          <a:ln>
            <a:noFill/>
          </a:ln>
          <a:effectLst>
            <a:softEdge rad="112500"/>
          </a:effectLst>
        </p:spPr>
      </p:pic>
      <p:grpSp>
        <p:nvGrpSpPr>
          <p:cNvPr id="80902" name="7 Grupo"/>
          <p:cNvGrpSpPr>
            <a:grpSpLocks/>
          </p:cNvGrpSpPr>
          <p:nvPr/>
        </p:nvGrpSpPr>
        <p:grpSpPr bwMode="auto">
          <a:xfrm>
            <a:off x="468313" y="620713"/>
            <a:ext cx="2303462" cy="2087562"/>
            <a:chOff x="3419871" y="1844824"/>
            <a:chExt cx="3201055" cy="3384376"/>
          </a:xfrm>
        </p:grpSpPr>
        <p:pic>
          <p:nvPicPr>
            <p:cNvPr id="80909" name="5 Imagen" descr="logotipo-gota-de-agua_93676.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871" y="1844824"/>
              <a:ext cx="3201055"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10" name="6 CuadroTexto"/>
            <p:cNvSpPr txBox="1">
              <a:spLocks noChangeArrowheads="1"/>
            </p:cNvSpPr>
            <p:nvPr/>
          </p:nvSpPr>
          <p:spPr bwMode="auto">
            <a:xfrm>
              <a:off x="4860032" y="3284983"/>
              <a:ext cx="1152128" cy="139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CO" altLang="es-CO" sz="1000">
                  <a:latin typeface="Arial" panose="020B0604020202020204" pitchFamily="34" charset="0"/>
                </a:rPr>
                <a:t>Usar insumos que sean biodegra-dables</a:t>
              </a:r>
            </a:p>
          </p:txBody>
        </p:sp>
      </p:grpSp>
      <p:pic>
        <p:nvPicPr>
          <p:cNvPr id="80903" name="10 Imagen" descr="14510461-tierra-globo-con-grifo-de-agua-y-la-gota.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195513"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04" name="11 Grupo"/>
          <p:cNvGrpSpPr>
            <a:grpSpLocks/>
          </p:cNvGrpSpPr>
          <p:nvPr/>
        </p:nvGrpSpPr>
        <p:grpSpPr bwMode="auto">
          <a:xfrm>
            <a:off x="827088" y="2349500"/>
            <a:ext cx="2449512" cy="2016125"/>
            <a:chOff x="3419871" y="1844824"/>
            <a:chExt cx="3201055" cy="3384376"/>
          </a:xfrm>
        </p:grpSpPr>
        <p:pic>
          <p:nvPicPr>
            <p:cNvPr id="80907" name="12 Imagen" descr="logotipo-gota-de-agua_93676.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871" y="1844824"/>
              <a:ext cx="3201055"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8" name="13 CuadroTexto"/>
            <p:cNvSpPr txBox="1">
              <a:spLocks noChangeArrowheads="1"/>
            </p:cNvSpPr>
            <p:nvPr/>
          </p:nvSpPr>
          <p:spPr bwMode="auto">
            <a:xfrm>
              <a:off x="4860032" y="3284984"/>
              <a:ext cx="11521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CO" altLang="es-CO" sz="1000">
                  <a:latin typeface="Arial" panose="020B0604020202020204" pitchFamily="34" charset="0"/>
                </a:rPr>
                <a:t>Reciclar el agua que ya ha sido usada.</a:t>
              </a:r>
            </a:p>
          </p:txBody>
        </p:sp>
      </p:grpSp>
      <p:sp>
        <p:nvSpPr>
          <p:cNvPr id="18" name="17 CuadroTexto">
            <a:extLst>
              <a:ext uri="{FF2B5EF4-FFF2-40B4-BE49-F238E27FC236}"/>
            </a:extLst>
          </p:cNvPr>
          <p:cNvSpPr txBox="1"/>
          <p:nvPr/>
        </p:nvSpPr>
        <p:spPr>
          <a:xfrm>
            <a:off x="4716016" y="4581128"/>
            <a:ext cx="3816424" cy="1754326"/>
          </a:xfrm>
          <a:prstGeom prst="rect">
            <a:avLst/>
          </a:prstGeom>
          <a:blipFill dpi="0" rotWithShape="1">
            <a:blip r:embed="rId7" cstate="print">
              <a:alphaModFix amt="88000"/>
            </a:blip>
            <a:srcRect/>
            <a:stretch>
              <a:fillRect b="-35000"/>
            </a:stretch>
          </a:blipFill>
        </p:spPr>
        <p:txBody>
          <a:bodyPr>
            <a:spAutoFit/>
          </a:bodyPr>
          <a:lstStyle/>
          <a:p>
            <a:pPr algn="ctr">
              <a:defRPr/>
            </a:pPr>
            <a:r>
              <a:rPr lang="es-CO" dirty="0">
                <a:ln>
                  <a:solidFill>
                    <a:schemeClr val="accent2">
                      <a:lumMod val="75000"/>
                    </a:schemeClr>
                  </a:solidFill>
                </a:ln>
                <a:effectLst>
                  <a:glow rad="139700">
                    <a:schemeClr val="accent3">
                      <a:satMod val="175000"/>
                      <a:alpha val="40000"/>
                    </a:schemeClr>
                  </a:glow>
                </a:effectLst>
              </a:rPr>
              <a:t>Una manera de utilizar fuentes adicionales de agua son los </a:t>
            </a:r>
          </a:p>
          <a:p>
            <a:pPr algn="ctr">
              <a:defRPr/>
            </a:pPr>
            <a:r>
              <a:rPr lang="es-CO" dirty="0">
                <a:ln>
                  <a:solidFill>
                    <a:schemeClr val="accent2">
                      <a:lumMod val="75000"/>
                    </a:schemeClr>
                  </a:solidFill>
                </a:ln>
                <a:effectLst>
                  <a:glow rad="139700">
                    <a:schemeClr val="accent3">
                      <a:satMod val="175000"/>
                      <a:alpha val="40000"/>
                    </a:schemeClr>
                  </a:glow>
                </a:effectLst>
              </a:rPr>
              <a:t>Aljibes, pozos y cascadas; nosotros contamos con un pozo de agua que esta ubicado en la planta de servicio de lavandería</a:t>
            </a:r>
          </a:p>
        </p:txBody>
      </p:sp>
      <p:sp>
        <p:nvSpPr>
          <p:cNvPr id="16" name="15 CuadroTexto">
            <a:extLst>
              <a:ext uri="{FF2B5EF4-FFF2-40B4-BE49-F238E27FC236}"/>
            </a:extLst>
          </p:cNvPr>
          <p:cNvSpPr txBox="1"/>
          <p:nvPr/>
        </p:nvSpPr>
        <p:spPr>
          <a:xfrm>
            <a:off x="539750" y="4292600"/>
            <a:ext cx="3600450" cy="1754188"/>
          </a:xfrm>
          <a:prstGeom prst="rect">
            <a:avLst/>
          </a:prstGeom>
          <a:blipFill>
            <a:blip r:embed="rId8" cstate="print">
              <a:lum bright="-3000" contrast="35000"/>
            </a:blip>
            <a:stretch>
              <a:fillRect/>
            </a:stretch>
          </a:blipFill>
        </p:spPr>
        <p:style>
          <a:lnRef idx="2">
            <a:schemeClr val="accent3"/>
          </a:lnRef>
          <a:fillRef idx="1">
            <a:schemeClr val="lt1"/>
          </a:fillRef>
          <a:effectRef idx="0">
            <a:schemeClr val="accent3"/>
          </a:effectRef>
          <a:fontRef idx="minor">
            <a:schemeClr val="dk1"/>
          </a:fontRef>
        </p:style>
        <p:txBody>
          <a:bodyPr>
            <a:spAutoFit/>
          </a:bodyPr>
          <a:lstStyle/>
          <a:p>
            <a:pPr algn="ctr">
              <a:defRPr/>
            </a:pPr>
            <a:r>
              <a:rPr lang="es-CO" u="sng" dirty="0">
                <a:solidFill>
                  <a:srgbClr val="C00000"/>
                </a:solidFill>
                <a:effectLst>
                  <a:outerShdw blurRad="38100" dist="38100" dir="2700000" algn="tl">
                    <a:srgbClr val="000000">
                      <a:alpha val="43137"/>
                    </a:srgbClr>
                  </a:outerShdw>
                </a:effectLst>
              </a:rPr>
              <a:t>Atención</a:t>
            </a:r>
          </a:p>
          <a:p>
            <a:pPr>
              <a:defRPr/>
            </a:pPr>
            <a:endParaRPr lang="es-CO" dirty="0">
              <a:solidFill>
                <a:schemeClr val="tx2"/>
              </a:solidFill>
            </a:endParaRPr>
          </a:p>
          <a:p>
            <a:pPr>
              <a:defRPr/>
            </a:pPr>
            <a:r>
              <a:rPr lang="es-CO" dirty="0">
                <a:solidFill>
                  <a:schemeClr val="tx2"/>
                </a:solidFill>
              </a:rPr>
              <a:t>Hay que       estar          alerta a cualquier  fuga de         agua  para                reportar de inmediato  a mantenimiento.</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3 Imagen" descr="infografia-cuidar-el-agu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9144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4 Imagen" descr="IMG_26082013_113658.png"/>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0" y="5589588"/>
            <a:ext cx="1414463"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6 Imagen" descr="tierra-gota-agu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1 Imagen" descr="images (4).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9563" y="115888"/>
            <a:ext cx="16668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2 Imagen" descr="Sequia_modif.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2708275"/>
            <a:ext cx="3455988"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4 Imagen" descr="066-ojo-al-agua1.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2825750"/>
            <a:ext cx="3116263"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2 Imagen" descr="ahorro-energi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1 Título">
            <a:extLst>
              <a:ext uri="{FF2B5EF4-FFF2-40B4-BE49-F238E27FC236}"/>
            </a:extLst>
          </p:cNvPr>
          <p:cNvSpPr txBox="1">
            <a:spLocks/>
          </p:cNvSpPr>
          <p:nvPr/>
        </p:nvSpPr>
        <p:spPr>
          <a:xfrm>
            <a:off x="827584" y="5157192"/>
            <a:ext cx="7772400" cy="1470025"/>
          </a:xfrm>
          <a:prstGeom prst="rect">
            <a:avLst/>
          </a:prstGeom>
        </p:spPr>
        <p:txBody>
          <a:bodyPr anchor="ctr">
            <a:normAutofit/>
          </a:bodyPr>
          <a:lstStyle/>
          <a:p>
            <a:pPr algn="ctr" eaLnBrk="1" fontAlgn="auto" hangingPunct="1">
              <a:spcAft>
                <a:spcPts val="0"/>
              </a:spcAft>
              <a:defRPr/>
            </a:pPr>
            <a:r>
              <a:rPr lang="es-CO" sz="44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j-lt"/>
                <a:ea typeface="+mj-ea"/>
                <a:cs typeface="+mj-cs"/>
              </a:rPr>
              <a:t>PROGRAMA AHORRO Y USO EFICIENTE DE ENERGIA</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2 Imagen" descr="fondoSiti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1 CuadroTexto"/>
          <p:cNvSpPr txBox="1">
            <a:spLocks noChangeArrowheads="1"/>
          </p:cNvSpPr>
          <p:nvPr/>
        </p:nvSpPr>
        <p:spPr bwMode="auto">
          <a:xfrm>
            <a:off x="3240261" y="2097360"/>
            <a:ext cx="51117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CO" altLang="es-CO" sz="1800" dirty="0">
                <a:latin typeface="Arial" panose="020B0604020202020204" pitchFamily="34" charset="0"/>
                <a:cs typeface="Arial" panose="020B0604020202020204" pitchFamily="34" charset="0"/>
              </a:rPr>
              <a:t>En Linco S.A.S, al adquirir nueva maquinaria se tiene en cuenta el  mínimo consumo energético; también se  capacita a sus colaboradores con charlas de sensibilización para reducir el impacto ambiental.</a:t>
            </a:r>
          </a:p>
        </p:txBody>
      </p:sp>
      <p:pic>
        <p:nvPicPr>
          <p:cNvPr id="84996" name="3 Imagen" descr="IMG_26082013_113658.png"/>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95288" y="1989138"/>
            <a:ext cx="2811462"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4 Imagen" descr="14908011-light-bulb-with-plant-inside-with-butterfly.jpg">
            <a:extLst>
              <a:ext uri="{FF2B5EF4-FFF2-40B4-BE49-F238E27FC236}"/>
            </a:extLst>
          </p:cNvPr>
          <p:cNvPicPr>
            <a:picLocks noChangeAspect="1"/>
          </p:cNvPicPr>
          <p:nvPr/>
        </p:nvPicPr>
        <p:blipFill>
          <a:blip r:embed="rId4" cstate="print"/>
          <a:stretch>
            <a:fillRect/>
          </a:stretch>
        </p:blipFill>
        <p:spPr>
          <a:xfrm>
            <a:off x="6732240" y="0"/>
            <a:ext cx="2097360" cy="2097360"/>
          </a:xfrm>
          <a:prstGeom prst="rect">
            <a:avLst/>
          </a:prstGeom>
          <a:ln>
            <a:noFill/>
          </a:ln>
          <a:effectLst>
            <a:softEdge rad="112500"/>
          </a:effectLst>
        </p:spPr>
      </p:pic>
      <p:pic>
        <p:nvPicPr>
          <p:cNvPr id="6" name="5 Imagen" descr="10242611-green-energy-concept--save-green-planet.jpg">
            <a:extLst>
              <a:ext uri="{FF2B5EF4-FFF2-40B4-BE49-F238E27FC236}"/>
            </a:extLst>
          </p:cNvPr>
          <p:cNvPicPr>
            <a:picLocks noChangeAspect="1"/>
          </p:cNvPicPr>
          <p:nvPr/>
        </p:nvPicPr>
        <p:blipFill>
          <a:blip r:embed="rId5" cstate="print"/>
          <a:stretch>
            <a:fillRect/>
          </a:stretch>
        </p:blipFill>
        <p:spPr>
          <a:xfrm>
            <a:off x="6300192" y="3861048"/>
            <a:ext cx="2520280" cy="2476175"/>
          </a:xfrm>
          <a:prstGeom prst="rect">
            <a:avLst/>
          </a:prstGeom>
          <a:ln>
            <a:noFill/>
          </a:ln>
          <a:effectLst>
            <a:softEdge rad="112500"/>
          </a:effectLst>
        </p:spPr>
      </p:pic>
      <p:pic>
        <p:nvPicPr>
          <p:cNvPr id="7" name="6 Imagen" descr="11714727-concepto-de-energia-verde-planta-que-crece-en-el-interior-de-la-bombilla.jpg">
            <a:extLst>
              <a:ext uri="{FF2B5EF4-FFF2-40B4-BE49-F238E27FC236}"/>
            </a:extLst>
          </p:cNvPr>
          <p:cNvPicPr>
            <a:picLocks noChangeAspect="1"/>
          </p:cNvPicPr>
          <p:nvPr/>
        </p:nvPicPr>
        <p:blipFill>
          <a:blip r:embed="rId6" cstate="print"/>
          <a:stretch>
            <a:fillRect/>
          </a:stretch>
        </p:blipFill>
        <p:spPr>
          <a:xfrm>
            <a:off x="3419872" y="3645024"/>
            <a:ext cx="2016224" cy="2016224"/>
          </a:xfrm>
          <a:prstGeom prst="rect">
            <a:avLst/>
          </a:prstGeom>
          <a:ln>
            <a:noFill/>
          </a:ln>
          <a:effectLst>
            <a:softEdge rad="112500"/>
          </a:effectLst>
        </p:spPr>
      </p:pic>
      <p:pic>
        <p:nvPicPr>
          <p:cNvPr id="9" name="8 Imagen" descr="green-leaf-and-energy-saving-lamps-vector_18-9115.jpg">
            <a:extLst>
              <a:ext uri="{FF2B5EF4-FFF2-40B4-BE49-F238E27FC236}"/>
            </a:extLst>
          </p:cNvPr>
          <p:cNvPicPr>
            <a:picLocks noChangeAspect="1"/>
          </p:cNvPicPr>
          <p:nvPr/>
        </p:nvPicPr>
        <p:blipFill>
          <a:blip r:embed="rId7" cstate="print">
            <a:clrChange>
              <a:clrFrom>
                <a:srgbClr val="FFFFFF"/>
              </a:clrFrom>
              <a:clrTo>
                <a:srgbClr val="FFFFFF">
                  <a:alpha val="0"/>
                </a:srgbClr>
              </a:clrTo>
            </a:clrChange>
          </a:blip>
          <a:stretch>
            <a:fillRect/>
          </a:stretch>
        </p:blipFill>
        <p:spPr>
          <a:xfrm>
            <a:off x="3347864" y="0"/>
            <a:ext cx="2448272" cy="1954642"/>
          </a:xfrm>
          <a:prstGeom prst="rect">
            <a:avLst/>
          </a:prstGeom>
          <a:ln>
            <a:noFill/>
          </a:ln>
          <a:effectLst>
            <a:softEdge rad="112500"/>
          </a:effectLst>
        </p:spPr>
      </p:pic>
      <p:pic>
        <p:nvPicPr>
          <p:cNvPr id="10" name="9 Imagen" descr="ahorro.jpg">
            <a:extLst>
              <a:ext uri="{FF2B5EF4-FFF2-40B4-BE49-F238E27FC236}"/>
            </a:extLst>
          </p:cNvPr>
          <p:cNvPicPr>
            <a:picLocks noChangeAspect="1"/>
          </p:cNvPicPr>
          <p:nvPr/>
        </p:nvPicPr>
        <p:blipFill>
          <a:blip r:embed="rId8" cstate="print"/>
          <a:stretch>
            <a:fillRect/>
          </a:stretch>
        </p:blipFill>
        <p:spPr>
          <a:xfrm>
            <a:off x="323528" y="4581128"/>
            <a:ext cx="2781858" cy="208970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10 Imagen" descr="fondoSiti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1 CuadroTexto"/>
          <p:cNvSpPr txBox="1">
            <a:spLocks noChangeArrowheads="1"/>
          </p:cNvSpPr>
          <p:nvPr/>
        </p:nvSpPr>
        <p:spPr bwMode="auto">
          <a:xfrm>
            <a:off x="684213" y="333375"/>
            <a:ext cx="5992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a:latin typeface="Berlin Sans FB Demi" pitchFamily="34" charset="0"/>
              </a:rPr>
              <a:t>Apagar las tomas eléctricas cuando no estas en casa.</a:t>
            </a:r>
          </a:p>
        </p:txBody>
      </p:sp>
      <p:pic>
        <p:nvPicPr>
          <p:cNvPr id="86020" name="2 Imagen" descr="images (5).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763" y="4437063"/>
            <a:ext cx="2286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3 Imagen" descr="el-mechon.jpg">
            <a:extLst>
              <a:ext uri="{FF2B5EF4-FFF2-40B4-BE49-F238E27FC236}"/>
            </a:extLst>
          </p:cNvPr>
          <p:cNvPicPr>
            <a:picLocks noChangeAspect="1"/>
          </p:cNvPicPr>
          <p:nvPr/>
        </p:nvPicPr>
        <p:blipFill>
          <a:blip r:embed="rId4" cstate="print"/>
          <a:stretch>
            <a:fillRect/>
          </a:stretch>
        </p:blipFill>
        <p:spPr>
          <a:xfrm>
            <a:off x="179512" y="2564904"/>
            <a:ext cx="2447552" cy="2376264"/>
          </a:xfrm>
          <a:prstGeom prst="rect">
            <a:avLst/>
          </a:prstGeom>
          <a:ln>
            <a:noFill/>
          </a:ln>
          <a:effectLst>
            <a:softEdge rad="112500"/>
          </a:effectLst>
        </p:spPr>
      </p:pic>
      <p:sp>
        <p:nvSpPr>
          <p:cNvPr id="86022" name="4 Rectángulo"/>
          <p:cNvSpPr>
            <a:spLocks noChangeArrowheads="1"/>
          </p:cNvSpPr>
          <p:nvPr/>
        </p:nvSpPr>
        <p:spPr bwMode="auto">
          <a:xfrm>
            <a:off x="539750" y="1052513"/>
            <a:ext cx="5287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a:latin typeface="Berlin Sans FB Demi" pitchFamily="34" charset="0"/>
              </a:rPr>
              <a:t> Desconecte los computadores que no use desde la fuente.</a:t>
            </a:r>
          </a:p>
        </p:txBody>
      </p:sp>
      <p:sp>
        <p:nvSpPr>
          <p:cNvPr id="86023" name="5 Rectángulo"/>
          <p:cNvSpPr>
            <a:spLocks noChangeArrowheads="1"/>
          </p:cNvSpPr>
          <p:nvPr/>
        </p:nvSpPr>
        <p:spPr bwMode="auto">
          <a:xfrm>
            <a:off x="827088" y="1844675"/>
            <a:ext cx="31353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a:latin typeface="Berlin Sans FB Demi" pitchFamily="34" charset="0"/>
              </a:rPr>
              <a:t> Abra la nevera lo menos posible.</a:t>
            </a:r>
          </a:p>
        </p:txBody>
      </p:sp>
      <p:sp>
        <p:nvSpPr>
          <p:cNvPr id="86024" name="6 Rectángulo"/>
          <p:cNvSpPr>
            <a:spLocks noChangeArrowheads="1"/>
          </p:cNvSpPr>
          <p:nvPr/>
        </p:nvSpPr>
        <p:spPr bwMode="auto">
          <a:xfrm>
            <a:off x="3276600" y="3068638"/>
            <a:ext cx="3381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a:latin typeface="Berlin Sans FB Demi" pitchFamily="34" charset="0"/>
              </a:rPr>
              <a:t>Use el microondas  lo menos posible.</a:t>
            </a:r>
          </a:p>
        </p:txBody>
      </p:sp>
      <p:sp>
        <p:nvSpPr>
          <p:cNvPr id="86025" name="7 Rectángulo"/>
          <p:cNvSpPr>
            <a:spLocks noChangeArrowheads="1"/>
          </p:cNvSpPr>
          <p:nvPr/>
        </p:nvSpPr>
        <p:spPr bwMode="auto">
          <a:xfrm>
            <a:off x="2562225" y="2492375"/>
            <a:ext cx="6456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a:latin typeface="Berlin Sans FB Demi" pitchFamily="34" charset="0"/>
              </a:rPr>
              <a:t>Cuando salga de una habitación apaga la luz y el aire acondicionado.</a:t>
            </a:r>
          </a:p>
        </p:txBody>
      </p:sp>
      <p:sp>
        <p:nvSpPr>
          <p:cNvPr id="86026" name="8 Rectángulo"/>
          <p:cNvSpPr>
            <a:spLocks noChangeArrowheads="1"/>
          </p:cNvSpPr>
          <p:nvPr/>
        </p:nvSpPr>
        <p:spPr bwMode="auto">
          <a:xfrm>
            <a:off x="2916238" y="3860800"/>
            <a:ext cx="58689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a:latin typeface="Berlin Sans FB Demi" pitchFamily="34" charset="0"/>
              </a:rPr>
              <a:t>En lo posible abra las ventanas y apague el aire acondicionado.</a:t>
            </a:r>
          </a:p>
        </p:txBody>
      </p:sp>
      <p:sp>
        <p:nvSpPr>
          <p:cNvPr id="86027" name="9 Rectángulo"/>
          <p:cNvSpPr>
            <a:spLocks noChangeArrowheads="1"/>
          </p:cNvSpPr>
          <p:nvPr/>
        </p:nvSpPr>
        <p:spPr bwMode="auto">
          <a:xfrm>
            <a:off x="539750" y="5229225"/>
            <a:ext cx="57610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a:latin typeface="Berlin Sans FB Demi" pitchFamily="34" charset="0"/>
              </a:rPr>
              <a:t>Los cargadores de los celulares y de los radios desconéctelo sino</a:t>
            </a:r>
          </a:p>
          <a:p>
            <a:pPr>
              <a:spcBef>
                <a:spcPct val="0"/>
              </a:spcBef>
              <a:buFontTx/>
              <a:buNone/>
            </a:pPr>
            <a:r>
              <a:rPr lang="es-CO" altLang="es-CO" sz="1800">
                <a:latin typeface="Berlin Sans FB Demi" pitchFamily="34" charset="0"/>
              </a:rPr>
              <a:t>lo esta utilizando.</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1 Imagen" descr="fondoSiti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6 Imagen" descr="agua-mundo-685x32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4641850"/>
            <a:ext cx="67691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1 Título">
            <a:extLst>
              <a:ext uri="{FF2B5EF4-FFF2-40B4-BE49-F238E27FC236}"/>
            </a:extLst>
          </p:cNvPr>
          <p:cNvSpPr txBox="1">
            <a:spLocks/>
          </p:cNvSpPr>
          <p:nvPr/>
        </p:nvSpPr>
        <p:spPr>
          <a:xfrm>
            <a:off x="1115616" y="4869160"/>
            <a:ext cx="7272808" cy="1470025"/>
          </a:xfrm>
          <a:prstGeom prst="rect">
            <a:avLst/>
          </a:prstGeom>
        </p:spPr>
        <p:txBody>
          <a:bodyPr anchor="ctr">
            <a:normAutofit/>
          </a:bodyPr>
          <a:lstStyle/>
          <a:p>
            <a:pPr algn="ctr" eaLnBrk="1" fontAlgn="auto" hangingPunct="1">
              <a:spcAft>
                <a:spcPts val="0"/>
              </a:spcAft>
              <a:defRPr/>
            </a:pPr>
            <a:r>
              <a:rPr lang="es-CO" sz="44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j-lt"/>
                <a:ea typeface="+mj-ea"/>
                <a:cs typeface="+mj-cs"/>
              </a:rPr>
              <a:t>PROGRAMA DE GESTION DE VERTIMIENTOS</a:t>
            </a:r>
          </a:p>
        </p:txBody>
      </p:sp>
      <p:pic>
        <p:nvPicPr>
          <p:cNvPr id="87045" name="4 Imagen" descr="Vertimientos580x150.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1484313"/>
            <a:ext cx="33655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5 Imagen" descr="Actualidad_-_fuente_de_agua.png">
            <a:extLst>
              <a:ext uri="{FF2B5EF4-FFF2-40B4-BE49-F238E27FC236}"/>
            </a:extLst>
          </p:cNvPr>
          <p:cNvPicPr>
            <a:picLocks noChangeAspect="1"/>
          </p:cNvPicPr>
          <p:nvPr/>
        </p:nvPicPr>
        <p:blipFill>
          <a:blip r:embed="rId5" cstate="print"/>
          <a:stretch>
            <a:fillRect/>
          </a:stretch>
        </p:blipFill>
        <p:spPr>
          <a:xfrm>
            <a:off x="5652120" y="692696"/>
            <a:ext cx="2527600" cy="3284984"/>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41 CuadroTexto"/>
          <p:cNvSpPr txBox="1">
            <a:spLocks noChangeArrowheads="1"/>
          </p:cNvSpPr>
          <p:nvPr/>
        </p:nvSpPr>
        <p:spPr bwMode="auto">
          <a:xfrm>
            <a:off x="228600" y="259557"/>
            <a:ext cx="609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dirty="0">
                <a:solidFill>
                  <a:srgbClr val="FF6600"/>
                </a:solidFill>
                <a:latin typeface="Arial Black" panose="020B0A04020102020204" pitchFamily="34" charset="0"/>
              </a:rPr>
              <a:t>SISTEMAS GESTIÓN INTEGRADO:</a:t>
            </a:r>
            <a:endParaRPr lang="es-ES" altLang="es-CO" sz="1800" dirty="0">
              <a:solidFill>
                <a:srgbClr val="FF6600"/>
              </a:solidFill>
              <a:latin typeface="Arial Black" panose="020B0A04020102020204" pitchFamily="34" charset="0"/>
            </a:endParaRPr>
          </a:p>
        </p:txBody>
      </p:sp>
      <p:sp>
        <p:nvSpPr>
          <p:cNvPr id="3" name="42 CuadroTexto"/>
          <p:cNvSpPr txBox="1">
            <a:spLocks noChangeArrowheads="1"/>
          </p:cNvSpPr>
          <p:nvPr/>
        </p:nvSpPr>
        <p:spPr bwMode="auto">
          <a:xfrm>
            <a:off x="228600" y="965200"/>
            <a:ext cx="8686800" cy="646113"/>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_tradnl" altLang="es-CO" sz="1800" u="sng" dirty="0">
                <a:solidFill>
                  <a:srgbClr val="E1491F"/>
                </a:solidFill>
                <a:latin typeface="Century Gothic" panose="020B0502020202020204" pitchFamily="34" charset="0"/>
              </a:rPr>
              <a:t>LIDER DEL SISTEMA GESTIÓN INTEGRADO</a:t>
            </a:r>
            <a:r>
              <a:rPr lang="es-ES_tradnl" altLang="es-CO" sz="1800" dirty="0">
                <a:solidFill>
                  <a:srgbClr val="E1491F"/>
                </a:solidFill>
                <a:latin typeface="Century Gothic" panose="020B0502020202020204" pitchFamily="34" charset="0"/>
              </a:rPr>
              <a:t>:</a:t>
            </a:r>
          </a:p>
          <a:p>
            <a:pPr algn="r">
              <a:spcBef>
                <a:spcPct val="0"/>
              </a:spcBef>
              <a:buFontTx/>
              <a:buNone/>
            </a:pPr>
            <a:r>
              <a:rPr lang="es-ES_tradnl" altLang="es-CO" sz="1800" dirty="0">
                <a:solidFill>
                  <a:srgbClr val="002060"/>
                </a:solidFill>
                <a:latin typeface="Century Gothic" panose="020B0502020202020204" pitchFamily="34" charset="0"/>
              </a:rPr>
              <a:t>LUZ ADRIANA SERRANO MUÑOZ </a:t>
            </a:r>
            <a:r>
              <a:rPr lang="es-ES_tradnl" altLang="es-CO" sz="1600" dirty="0">
                <a:solidFill>
                  <a:srgbClr val="002060"/>
                </a:solidFill>
                <a:latin typeface="Century Gothic" panose="020B0502020202020204" pitchFamily="34" charset="0"/>
              </a:rPr>
              <a:t>– DIRECTORA ADMINISTRATIVA</a:t>
            </a:r>
            <a:endParaRPr lang="es-ES" altLang="es-CO" sz="1600" dirty="0">
              <a:solidFill>
                <a:srgbClr val="002060"/>
              </a:solidFill>
              <a:latin typeface="Century Gothic" panose="020B0502020202020204" pitchFamily="34" charset="0"/>
            </a:endParaRPr>
          </a:p>
        </p:txBody>
      </p:sp>
      <p:sp>
        <p:nvSpPr>
          <p:cNvPr id="4" name="37 CuadroTexto"/>
          <p:cNvSpPr txBox="1">
            <a:spLocks noChangeArrowheads="1"/>
          </p:cNvSpPr>
          <p:nvPr/>
        </p:nvSpPr>
        <p:spPr bwMode="auto">
          <a:xfrm>
            <a:off x="228600" y="1665288"/>
            <a:ext cx="8686800" cy="1878012"/>
          </a:xfrm>
          <a:prstGeom prst="rect">
            <a:avLst/>
          </a:prstGeom>
          <a:noFill/>
          <a:ln w="9525">
            <a:solidFill>
              <a:srgbClr val="E1491F"/>
            </a:solidFill>
            <a:prstDash val="lg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s-ES_tradnl" altLang="es-CO" sz="1600" b="0" dirty="0">
                <a:solidFill>
                  <a:srgbClr val="000066"/>
                </a:solidFill>
                <a:latin typeface="Century Gothic" panose="020B0502020202020204" pitchFamily="34" charset="0"/>
              </a:rPr>
              <a:t>En cumplimiento de nuestra </a:t>
            </a:r>
            <a:r>
              <a:rPr lang="es-ES_tradnl" altLang="es-CO" sz="1600" dirty="0">
                <a:solidFill>
                  <a:srgbClr val="000066"/>
                </a:solidFill>
                <a:latin typeface="Century Gothic" panose="020B0502020202020204" pitchFamily="34" charset="0"/>
              </a:rPr>
              <a:t>política integral </a:t>
            </a:r>
            <a:r>
              <a:rPr lang="es-ES_tradnl" altLang="es-CO" sz="1600" b="0" dirty="0">
                <a:solidFill>
                  <a:srgbClr val="000066"/>
                </a:solidFill>
                <a:latin typeface="Century Gothic" panose="020B0502020202020204" pitchFamily="34" charset="0"/>
              </a:rPr>
              <a:t>LINCO S.A.S  cuenta con un sistema de gestión integrado cuyo objetivo es que todos nuestros procesos se ejecuten con:</a:t>
            </a:r>
          </a:p>
          <a:p>
            <a:pPr>
              <a:spcBef>
                <a:spcPct val="0"/>
              </a:spcBef>
              <a:buFontTx/>
              <a:buNone/>
            </a:pPr>
            <a:endParaRPr lang="es-ES_tradnl" altLang="es-CO" sz="1600" dirty="0">
              <a:solidFill>
                <a:srgbClr val="000066"/>
              </a:solidFill>
              <a:latin typeface="Century Gothic" panose="020B0502020202020204" pitchFamily="34" charset="0"/>
            </a:endParaRPr>
          </a:p>
          <a:p>
            <a:pPr>
              <a:spcBef>
                <a:spcPct val="0"/>
              </a:spcBef>
              <a:buFontTx/>
              <a:buNone/>
            </a:pPr>
            <a:r>
              <a:rPr lang="es-ES_tradnl" altLang="es-CO" sz="1600" dirty="0">
                <a:solidFill>
                  <a:srgbClr val="000066"/>
                </a:solidFill>
                <a:latin typeface="Century Gothic" panose="020B0502020202020204" pitchFamily="34" charset="0"/>
              </a:rPr>
              <a:t>* Calidad:           </a:t>
            </a:r>
            <a:r>
              <a:rPr lang="es-ES_tradnl" altLang="es-CO" sz="1600" b="0" dirty="0">
                <a:solidFill>
                  <a:srgbClr val="000066"/>
                </a:solidFill>
                <a:latin typeface="Century Gothic" panose="020B0502020202020204" pitchFamily="34" charset="0"/>
              </a:rPr>
              <a:t>Satisfacción del cliente (ISO 9001).  “</a:t>
            </a:r>
            <a:r>
              <a:rPr lang="es-ES_tradnl" altLang="es-CO" sz="1600" dirty="0">
                <a:solidFill>
                  <a:srgbClr val="000066"/>
                </a:solidFill>
                <a:latin typeface="Century Gothic" panose="020B0502020202020204" pitchFamily="34" charset="0"/>
              </a:rPr>
              <a:t>Certificado” </a:t>
            </a:r>
          </a:p>
          <a:p>
            <a:pPr>
              <a:spcBef>
                <a:spcPct val="0"/>
              </a:spcBef>
              <a:buFontTx/>
              <a:buNone/>
            </a:pPr>
            <a:endParaRPr lang="es-ES_tradnl" altLang="es-CO" sz="900" dirty="0">
              <a:solidFill>
                <a:srgbClr val="000066"/>
              </a:solidFill>
              <a:latin typeface="Century Gothic" panose="020B0502020202020204" pitchFamily="34" charset="0"/>
            </a:endParaRPr>
          </a:p>
          <a:p>
            <a:pPr>
              <a:spcBef>
                <a:spcPct val="0"/>
              </a:spcBef>
              <a:buFontTx/>
              <a:buNone/>
            </a:pPr>
            <a:r>
              <a:rPr lang="es-ES_tradnl" altLang="es-CO" sz="1600" dirty="0">
                <a:solidFill>
                  <a:srgbClr val="000066"/>
                </a:solidFill>
                <a:latin typeface="Century Gothic" panose="020B0502020202020204" pitchFamily="34" charset="0"/>
              </a:rPr>
              <a:t>* </a:t>
            </a:r>
            <a:r>
              <a:rPr lang="es-ES" altLang="es-CO" sz="1600" dirty="0">
                <a:solidFill>
                  <a:srgbClr val="000066"/>
                </a:solidFill>
                <a:latin typeface="Century Gothic" panose="020B0502020202020204" pitchFamily="34" charset="0"/>
              </a:rPr>
              <a:t>Seguridad y Salud en el Trabajo</a:t>
            </a:r>
            <a:r>
              <a:rPr lang="es-ES_tradnl" altLang="es-CO" sz="1600" dirty="0">
                <a:solidFill>
                  <a:srgbClr val="000066"/>
                </a:solidFill>
                <a:latin typeface="Century Gothic" panose="020B0502020202020204" pitchFamily="34" charset="0"/>
              </a:rPr>
              <a:t>:          </a:t>
            </a:r>
            <a:r>
              <a:rPr lang="es-ES_tradnl" altLang="es-CO" sz="1600" b="0" dirty="0">
                <a:solidFill>
                  <a:srgbClr val="000066"/>
                </a:solidFill>
                <a:latin typeface="Century Gothic" panose="020B0502020202020204" pitchFamily="34" charset="0"/>
              </a:rPr>
              <a:t>Trabajo seguro (OHSAS 18001)</a:t>
            </a:r>
          </a:p>
          <a:p>
            <a:pPr>
              <a:spcBef>
                <a:spcPct val="0"/>
              </a:spcBef>
              <a:buFontTx/>
              <a:buNone/>
            </a:pPr>
            <a:endParaRPr lang="es-ES_tradnl" altLang="es-CO" sz="900" dirty="0">
              <a:solidFill>
                <a:srgbClr val="000066"/>
              </a:solidFill>
              <a:latin typeface="Century Gothic" panose="020B0502020202020204" pitchFamily="34" charset="0"/>
            </a:endParaRPr>
          </a:p>
          <a:p>
            <a:pPr>
              <a:spcBef>
                <a:spcPct val="0"/>
              </a:spcBef>
              <a:buFontTx/>
              <a:buNone/>
            </a:pPr>
            <a:r>
              <a:rPr lang="es-ES_tradnl" altLang="es-CO" sz="1600" dirty="0">
                <a:solidFill>
                  <a:srgbClr val="000066"/>
                </a:solidFill>
                <a:latin typeface="Century Gothic" panose="020B0502020202020204" pitchFamily="34" charset="0"/>
              </a:rPr>
              <a:t>* Compromiso ambiental :        </a:t>
            </a:r>
            <a:r>
              <a:rPr lang="es-ES_tradnl" altLang="es-CO" sz="1600" dirty="0" smtClean="0">
                <a:solidFill>
                  <a:srgbClr val="000066"/>
                </a:solidFill>
                <a:latin typeface="Century Gothic" panose="020B0502020202020204" pitchFamily="34" charset="0"/>
              </a:rPr>
              <a:t>  </a:t>
            </a:r>
            <a:r>
              <a:rPr lang="es-ES_tradnl" altLang="es-CO" sz="1600" b="0" dirty="0" smtClean="0">
                <a:solidFill>
                  <a:srgbClr val="000066"/>
                </a:solidFill>
                <a:latin typeface="Century Gothic" panose="020B0502020202020204" pitchFamily="34" charset="0"/>
              </a:rPr>
              <a:t>Conservar </a:t>
            </a:r>
            <a:r>
              <a:rPr lang="es-ES_tradnl" altLang="es-CO" sz="1600" b="0" dirty="0">
                <a:solidFill>
                  <a:srgbClr val="000066"/>
                </a:solidFill>
                <a:latin typeface="Century Gothic" panose="020B0502020202020204" pitchFamily="34" charset="0"/>
              </a:rPr>
              <a:t>y proteger el medio ambiente (ISO 14001)</a:t>
            </a:r>
            <a:endParaRPr lang="es-ES" altLang="es-CO" sz="1600" dirty="0">
              <a:latin typeface="Arial" panose="020B0604020202020204" pitchFamily="34" charset="0"/>
            </a:endParaRPr>
          </a:p>
        </p:txBody>
      </p:sp>
      <p:sp>
        <p:nvSpPr>
          <p:cNvPr id="5" name="38 Flecha derecha">
            <a:extLst>
              <a:ext uri="{FF2B5EF4-FFF2-40B4-BE49-F238E27FC236}"/>
            </a:extLst>
          </p:cNvPr>
          <p:cNvSpPr/>
          <p:nvPr/>
        </p:nvSpPr>
        <p:spPr>
          <a:xfrm>
            <a:off x="1447800" y="2438400"/>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6" name="39 Flecha derecha">
            <a:extLst>
              <a:ext uri="{FF2B5EF4-FFF2-40B4-BE49-F238E27FC236}"/>
            </a:extLst>
          </p:cNvPr>
          <p:cNvSpPr/>
          <p:nvPr/>
        </p:nvSpPr>
        <p:spPr>
          <a:xfrm>
            <a:off x="3695700" y="28956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7" name="41 Flecha derecha">
            <a:extLst>
              <a:ext uri="{FF2B5EF4-FFF2-40B4-BE49-F238E27FC236}"/>
            </a:extLst>
          </p:cNvPr>
          <p:cNvSpPr/>
          <p:nvPr/>
        </p:nvSpPr>
        <p:spPr>
          <a:xfrm>
            <a:off x="2971800" y="32004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8" name="43 CuadroTexto">
            <a:extLst>
              <a:ext uri="{FF2B5EF4-FFF2-40B4-BE49-F238E27FC236}"/>
            </a:extLst>
          </p:cNvPr>
          <p:cNvSpPr txBox="1">
            <a:spLocks noChangeArrowheads="1"/>
          </p:cNvSpPr>
          <p:nvPr/>
        </p:nvSpPr>
        <p:spPr bwMode="auto">
          <a:xfrm>
            <a:off x="228600" y="3581400"/>
            <a:ext cx="8686800" cy="1323975"/>
          </a:xfrm>
          <a:prstGeom prst="rect">
            <a:avLst/>
          </a:prstGeom>
          <a:noFill/>
          <a:ln w="9525">
            <a:solidFill>
              <a:srgbClr val="E1491F"/>
            </a:solidFill>
            <a:prstDash val="lgDash"/>
            <a:miter lim="800000"/>
            <a:headEnd/>
            <a:tailEnd/>
          </a:ln>
        </p:spPr>
        <p:txBody>
          <a:bodyPr>
            <a:spAutoFit/>
          </a:bodyPr>
          <a:lstStyle/>
          <a:p>
            <a:pPr>
              <a:defRPr/>
            </a:pPr>
            <a:r>
              <a:rPr lang="es-ES_tradnl" sz="1600" dirty="0">
                <a:solidFill>
                  <a:srgbClr val="002060"/>
                </a:solidFill>
                <a:latin typeface="Century Gothic" pitchFamily="34" charset="0"/>
              </a:rPr>
              <a:t>Alcance del Sistema Gestión Integrado</a:t>
            </a:r>
            <a:r>
              <a:rPr lang="es-ES_tradnl" sz="1600" b="0" dirty="0">
                <a:solidFill>
                  <a:srgbClr val="002060"/>
                </a:solidFill>
                <a:latin typeface="Century Gothic" pitchFamily="34" charset="0"/>
              </a:rPr>
              <a:t>:  </a:t>
            </a:r>
          </a:p>
          <a:p>
            <a:pPr marL="274638" indent="-274638">
              <a:buFont typeface="Arial" pitchFamily="34" charset="0"/>
              <a:buChar char="•"/>
              <a:defRPr/>
            </a:pPr>
            <a:r>
              <a:rPr lang="es-ES_tradnl" sz="1600" b="0" dirty="0">
                <a:solidFill>
                  <a:srgbClr val="002060"/>
                </a:solidFill>
                <a:latin typeface="Century Gothic" pitchFamily="34" charset="0"/>
              </a:rPr>
              <a:t>Lavado y alquiler de ropa institucional</a:t>
            </a:r>
          </a:p>
          <a:p>
            <a:pPr marL="274638" indent="-274638">
              <a:buFont typeface="Arial" pitchFamily="34" charset="0"/>
              <a:buChar char="•"/>
              <a:defRPr/>
            </a:pPr>
            <a:r>
              <a:rPr lang="es-ES" sz="1600" b="0" dirty="0">
                <a:solidFill>
                  <a:srgbClr val="002060"/>
                </a:solidFill>
                <a:latin typeface="Century Gothic" pitchFamily="34" charset="0"/>
              </a:rPr>
              <a:t>Aseo y desinfección institucional.</a:t>
            </a:r>
          </a:p>
          <a:p>
            <a:pPr marL="274638" indent="-274638">
              <a:buFont typeface="Arial" pitchFamily="34" charset="0"/>
              <a:buChar char="•"/>
              <a:defRPr/>
            </a:pPr>
            <a:r>
              <a:rPr lang="es-ES_tradnl" sz="1600" b="0" dirty="0">
                <a:solidFill>
                  <a:srgbClr val="002060"/>
                </a:solidFill>
                <a:latin typeface="Century Gothic" pitchFamily="34" charset="0"/>
              </a:rPr>
              <a:t>Prestación del servicio de alimentos y cafetería en las instalaciones del cliente</a:t>
            </a:r>
          </a:p>
          <a:p>
            <a:pPr marL="274638" indent="-274638">
              <a:buFont typeface="Arial" pitchFamily="34" charset="0"/>
              <a:buChar char="•"/>
              <a:defRPr/>
            </a:pPr>
            <a:r>
              <a:rPr lang="es-ES_tradnl" sz="1600" b="0" dirty="0">
                <a:solidFill>
                  <a:srgbClr val="002060"/>
                </a:solidFill>
                <a:latin typeface="Century Gothic" pitchFamily="34" charset="0"/>
              </a:rPr>
              <a:t>Administración de cafetería y restaurantes</a:t>
            </a:r>
            <a:endParaRPr lang="es-ES" sz="1600" b="0" dirty="0">
              <a:solidFill>
                <a:srgbClr val="002060"/>
              </a:solidFill>
              <a:latin typeface="Century Gothic" pitchFamily="34" charset="0"/>
            </a:endParaRPr>
          </a:p>
        </p:txBody>
      </p:sp>
      <p:sp>
        <p:nvSpPr>
          <p:cNvPr id="9" name="44 CuadroTexto"/>
          <p:cNvSpPr txBox="1">
            <a:spLocks noChangeArrowheads="1"/>
          </p:cNvSpPr>
          <p:nvPr/>
        </p:nvSpPr>
        <p:spPr bwMode="auto">
          <a:xfrm>
            <a:off x="228600" y="4954588"/>
            <a:ext cx="8686800" cy="831850"/>
          </a:xfrm>
          <a:prstGeom prst="rect">
            <a:avLst/>
          </a:prstGeom>
          <a:noFill/>
          <a:ln w="9525">
            <a:solidFill>
              <a:srgbClr val="E1491F"/>
            </a:solidFill>
            <a:prstDash val="lg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s-ES_tradnl" altLang="es-CO" sz="1600" b="0" dirty="0">
                <a:solidFill>
                  <a:srgbClr val="002060"/>
                </a:solidFill>
                <a:latin typeface="Century Gothic" panose="020B0502020202020204" pitchFamily="34" charset="0"/>
              </a:rPr>
              <a:t>En el desarrollo del </a:t>
            </a:r>
            <a:r>
              <a:rPr lang="es-ES_tradnl" altLang="es-CO" sz="1600" dirty="0">
                <a:solidFill>
                  <a:srgbClr val="002060"/>
                </a:solidFill>
                <a:latin typeface="Century Gothic" panose="020B0502020202020204" pitchFamily="34" charset="0"/>
              </a:rPr>
              <a:t>sistema de gestión integrado </a:t>
            </a:r>
            <a:r>
              <a:rPr lang="es-ES_tradnl" altLang="es-CO" sz="1600" b="0" dirty="0">
                <a:solidFill>
                  <a:srgbClr val="002060"/>
                </a:solidFill>
                <a:latin typeface="Century Gothic" panose="020B0502020202020204" pitchFamily="34" charset="0"/>
              </a:rPr>
              <a:t>se cuenta con documentos como:  Manuales, programas, procedimientos, instructivos, guías, formatos que se dan a conocer de acuerdo a las funciones de cada trabajador durante su entrenamiento.</a:t>
            </a:r>
            <a:endParaRPr lang="es-ES" altLang="es-CO" sz="1600" b="0" dirty="0">
              <a:solidFill>
                <a:srgbClr val="002060"/>
              </a:solidFill>
              <a:latin typeface="Century Gothic" panose="020B0502020202020204" pitchFamily="34" charset="0"/>
            </a:endParaRPr>
          </a:p>
        </p:txBody>
      </p:sp>
      <p:pic>
        <p:nvPicPr>
          <p:cNvPr id="10" name="Picture 4" descr="http://4.bp.blogspot.com/-LQdWm6LF_Xs/UFdfrTikBwI/AAAAAAAAAGs/7ogBnF18bew/s1600/feli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92800"/>
            <a:ext cx="10668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http://2.bp.blogspot.com/-urbcIqSyU6w/UK4DlzsijKI/AAAAAAAAAIM/gkO9nbcIdHo/s200/2.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864225"/>
            <a:ext cx="12954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http://1.bp.blogspot.com/_xb5sBOd9amA/TOcJORAiqeI/AAAAAAAAABk/h3vAd2nng1g/s1600/Las_5_err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5938838"/>
            <a:ext cx="1066800"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15 CuadroTexto">
            <a:extLst>
              <a:ext uri="{FF2B5EF4-FFF2-40B4-BE49-F238E27FC236}"/>
            </a:extLst>
          </p:cNvPr>
          <p:cNvSpPr txBox="1"/>
          <p:nvPr/>
        </p:nvSpPr>
        <p:spPr>
          <a:xfrm>
            <a:off x="4419600" y="6420656"/>
            <a:ext cx="3871984" cy="369888"/>
          </a:xfrm>
          <a:prstGeom prst="rect">
            <a:avLst/>
          </a:prstGeom>
          <a:noFill/>
          <a:ln>
            <a:solidFill>
              <a:schemeClr val="tx2">
                <a:lumMod val="75000"/>
              </a:schemeClr>
            </a:solidFill>
          </a:ln>
        </p:spPr>
        <p:txBody>
          <a:bodyPr wrap="square">
            <a:spAutoFit/>
          </a:bodyPr>
          <a:lstStyle/>
          <a:p>
            <a:pPr algn="ctr">
              <a:defRPr/>
            </a:pPr>
            <a:r>
              <a:rPr lang="es-ES_tradnl" dirty="0"/>
              <a:t>SISTEMA GESTIÓN INTEGRADO</a:t>
            </a:r>
            <a:endParaRPr lang="es-ES" dirty="0"/>
          </a:p>
        </p:txBody>
      </p:sp>
      <p:pic>
        <p:nvPicPr>
          <p:cNvPr id="14" name="Imagen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204040"/>
            <a:ext cx="1613280" cy="494740"/>
          </a:xfrm>
          <a:prstGeom prst="rect">
            <a:avLst/>
          </a:prstGeom>
        </p:spPr>
      </p:pic>
    </p:spTree>
    <p:extLst>
      <p:ext uri="{BB962C8B-B14F-4D97-AF65-F5344CB8AC3E}">
        <p14:creationId xmlns:p14="http://schemas.microsoft.com/office/powerpoint/2010/main" val="612406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1 Imagen" descr="fondoSiti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2 CuadroTexto">
            <a:extLst>
              <a:ext uri="{FF2B5EF4-FFF2-40B4-BE49-F238E27FC236}"/>
            </a:extLst>
          </p:cNvPr>
          <p:cNvSpPr txBox="1"/>
          <p:nvPr/>
        </p:nvSpPr>
        <p:spPr>
          <a:xfrm>
            <a:off x="2051050" y="0"/>
            <a:ext cx="5184775" cy="1754326"/>
          </a:xfrm>
          <a:prstGeom prst="rect">
            <a:avLst/>
          </a:prstGeom>
          <a:noFill/>
        </p:spPr>
        <p:style>
          <a:lnRef idx="2">
            <a:schemeClr val="accent3"/>
          </a:lnRef>
          <a:fillRef idx="1">
            <a:schemeClr val="lt1"/>
          </a:fillRef>
          <a:effectRef idx="0">
            <a:schemeClr val="accent3"/>
          </a:effectRef>
          <a:fontRef idx="minor">
            <a:schemeClr val="dk1"/>
          </a:fontRef>
        </p:style>
        <p:txBody>
          <a:bodyPr>
            <a:spAutoFit/>
          </a:bodyPr>
          <a:lstStyle/>
          <a:p>
            <a:pPr algn="ctr">
              <a:defRPr/>
            </a:pPr>
            <a:r>
              <a:rPr lang="es-CO" dirty="0">
                <a:latin typeface="Century Gothic" panose="020B0502020202020204" pitchFamily="34" charset="0"/>
              </a:rPr>
              <a:t>Para Linco es muy importante cuidar el ecosistema y por ende </a:t>
            </a:r>
            <a:r>
              <a:rPr lang="es-CO" dirty="0" smtClean="0">
                <a:latin typeface="Century Gothic" panose="020B0502020202020204" pitchFamily="34" charset="0"/>
              </a:rPr>
              <a:t>implementó </a:t>
            </a:r>
            <a:r>
              <a:rPr lang="es-CO" dirty="0">
                <a:latin typeface="Century Gothic" panose="020B0502020202020204" pitchFamily="34" charset="0"/>
              </a:rPr>
              <a:t>un sistema de trampas de grasas que esta  ubicado en la plata de lavandería y en cada centro de producción del área de alimentos</a:t>
            </a:r>
          </a:p>
        </p:txBody>
      </p:sp>
      <p:pic>
        <p:nvPicPr>
          <p:cNvPr id="88068" name="3 Imagen" descr="Trampa para grasas.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7900" y="1628775"/>
            <a:ext cx="38893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5 Imagen" descr="IMG_26082013_113658.png"/>
          <p:cNvPicPr>
            <a:picLocks noChangeAspect="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79388" y="1341438"/>
            <a:ext cx="2811462"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 CuadroTexto">
            <a:extLst>
              <a:ext uri="{FF2B5EF4-FFF2-40B4-BE49-F238E27FC236}"/>
            </a:extLst>
          </p:cNvPr>
          <p:cNvSpPr txBox="1"/>
          <p:nvPr/>
        </p:nvSpPr>
        <p:spPr>
          <a:xfrm>
            <a:off x="2704108" y="3799148"/>
            <a:ext cx="3735784" cy="1754326"/>
          </a:xfrm>
          <a:prstGeom prst="rect">
            <a:avLst/>
          </a:prstGeom>
          <a:blipFill>
            <a:blip r:embed="rId5" cstate="print"/>
            <a:stretch>
              <a:fillRect/>
            </a:stretch>
          </a:blipFill>
          <a:ln w="57150">
            <a:solidFill>
              <a:schemeClr val="accent3">
                <a:lumMod val="75000"/>
              </a:schemeClr>
            </a:solidFill>
          </a:ln>
        </p:spPr>
        <p:txBody>
          <a:bodyPr>
            <a:spAutoFit/>
          </a:bodyPr>
          <a:lstStyle/>
          <a:p>
            <a:pPr algn="ctr">
              <a:defRPr/>
            </a:pPr>
            <a:r>
              <a:rPr lang="es-CO" dirty="0">
                <a:ln w="18415" cmpd="sng">
                  <a:solidFill>
                    <a:srgbClr val="FFFFFF"/>
                  </a:solidFill>
                  <a:prstDash val="solid"/>
                </a:ln>
                <a:solidFill>
                  <a:srgbClr val="FFFFFF"/>
                </a:solidFill>
                <a:effectLst>
                  <a:outerShdw blurRad="63500" dir="3600000" algn="tl" rotWithShape="0">
                    <a:srgbClr val="000000">
                      <a:alpha val="70000"/>
                    </a:srgbClr>
                  </a:outerShdw>
                </a:effectLst>
              </a:rPr>
              <a:t>Si nosotros utilizamos los sifones de la manera adecuada vertiendo     	los elementos que no 	atenten con el medio 	ambiente colaboramos con la naturaleza</a:t>
            </a:r>
          </a:p>
        </p:txBody>
      </p:sp>
      <p:pic>
        <p:nvPicPr>
          <p:cNvPr id="88071" name="7 Imagen" descr="cropped-paisajes-caida-oregon1.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950" y="5876925"/>
            <a:ext cx="8856663"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8 CuadroTexto"/>
          <p:cNvSpPr txBox="1">
            <a:spLocks noChangeArrowheads="1"/>
          </p:cNvSpPr>
          <p:nvPr/>
        </p:nvSpPr>
        <p:spPr bwMode="auto">
          <a:xfrm>
            <a:off x="7019925" y="3429000"/>
            <a:ext cx="212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CO" altLang="es-CO" sz="1800" u="sng">
                <a:latin typeface="Bauhaus 93" pitchFamily="82" charset="0"/>
              </a:rPr>
              <a:t>TRAMPA DE GRASA</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5 Imagen" descr="fondoSiti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3 Imagen" descr="001aa0ba49281145391104.jpg">
            <a:extLst>
              <a:ext uri="{FF2B5EF4-FFF2-40B4-BE49-F238E27FC236}"/>
            </a:extLst>
          </p:cNvPr>
          <p:cNvPicPr>
            <a:picLocks noChangeAspect="1"/>
          </p:cNvPicPr>
          <p:nvPr/>
        </p:nvPicPr>
        <p:blipFill>
          <a:blip r:embed="rId3" cstate="print"/>
          <a:stretch>
            <a:fillRect/>
          </a:stretch>
        </p:blipFill>
        <p:spPr>
          <a:xfrm>
            <a:off x="179512" y="2924944"/>
            <a:ext cx="4762500" cy="3467100"/>
          </a:xfrm>
          <a:prstGeom prst="rect">
            <a:avLst/>
          </a:prstGeom>
          <a:ln>
            <a:noFill/>
          </a:ln>
          <a:effectLst>
            <a:softEdge rad="112500"/>
          </a:effectLst>
        </p:spPr>
      </p:pic>
      <p:pic>
        <p:nvPicPr>
          <p:cNvPr id="2" name="1 Imagen" descr="emisiones de dioxido de carbono de nueva york.png">
            <a:extLst>
              <a:ext uri="{FF2B5EF4-FFF2-40B4-BE49-F238E27FC236}"/>
            </a:extLst>
          </p:cNvPr>
          <p:cNvPicPr>
            <a:picLocks noChangeAspect="1"/>
          </p:cNvPicPr>
          <p:nvPr/>
        </p:nvPicPr>
        <p:blipFill>
          <a:blip r:embed="rId4" cstate="print"/>
          <a:stretch>
            <a:fillRect/>
          </a:stretch>
        </p:blipFill>
        <p:spPr>
          <a:xfrm>
            <a:off x="827584" y="116632"/>
            <a:ext cx="6095239" cy="3428572"/>
          </a:xfrm>
          <a:prstGeom prst="rect">
            <a:avLst/>
          </a:prstGeom>
          <a:ln>
            <a:noFill/>
          </a:ln>
          <a:effectLst>
            <a:softEdge rad="112500"/>
          </a:effectLst>
        </p:spPr>
      </p:pic>
      <p:pic>
        <p:nvPicPr>
          <p:cNvPr id="89093" name="2 Imagen" descr="Depositphotos_4898247_xs.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4575" y="2852738"/>
            <a:ext cx="40386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1 Título">
            <a:extLst>
              <a:ext uri="{FF2B5EF4-FFF2-40B4-BE49-F238E27FC236}"/>
            </a:extLst>
          </p:cNvPr>
          <p:cNvSpPr txBox="1">
            <a:spLocks/>
          </p:cNvSpPr>
          <p:nvPr/>
        </p:nvSpPr>
        <p:spPr>
          <a:xfrm>
            <a:off x="1115616" y="4869160"/>
            <a:ext cx="7272808" cy="1470025"/>
          </a:xfrm>
          <a:prstGeom prst="rect">
            <a:avLst/>
          </a:prstGeom>
        </p:spPr>
        <p:txBody>
          <a:bodyPr anchor="ctr">
            <a:normAutofit/>
          </a:bodyPr>
          <a:lstStyle/>
          <a:p>
            <a:pPr algn="ctr" eaLnBrk="1" fontAlgn="auto" hangingPunct="1">
              <a:spcAft>
                <a:spcPts val="0"/>
              </a:spcAft>
              <a:defRPr/>
            </a:pPr>
            <a:r>
              <a:rPr lang="es-CO" sz="44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j-lt"/>
                <a:ea typeface="+mj-ea"/>
                <a:cs typeface="+mj-cs"/>
              </a:rPr>
              <a:t>PROGRAMA DE GESTION DE EMISIONES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1 Imagen" descr="fondoSiti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5 Imagen" descr="IMG_26082013_113658.png"/>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332538" y="3933825"/>
            <a:ext cx="281146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2 CuadroTexto"/>
          <p:cNvSpPr txBox="1">
            <a:spLocks noChangeArrowheads="1"/>
          </p:cNvSpPr>
          <p:nvPr/>
        </p:nvSpPr>
        <p:spPr bwMode="auto">
          <a:xfrm>
            <a:off x="1187450" y="3500438"/>
            <a:ext cx="54006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CO" altLang="es-CO" sz="1800" dirty="0">
                <a:latin typeface="Century Gothic" panose="020B0502020202020204" pitchFamily="34" charset="0"/>
              </a:rPr>
              <a:t>Para dar cumplimiento a este programa se hará  un </a:t>
            </a:r>
            <a:r>
              <a:rPr lang="es-CO" altLang="es-CO" sz="1800" u="sng" dirty="0">
                <a:solidFill>
                  <a:srgbClr val="7030A0"/>
                </a:solidFill>
                <a:latin typeface="Century Gothic" panose="020B0502020202020204" pitchFamily="34" charset="0"/>
              </a:rPr>
              <a:t>monitoreo isocinético </a:t>
            </a:r>
            <a:r>
              <a:rPr lang="es-CO" altLang="es-CO" sz="1800" dirty="0">
                <a:latin typeface="Century Gothic" panose="020B0502020202020204" pitchFamily="34" charset="0"/>
              </a:rPr>
              <a:t>en las calderas para evitar la emisión de gas contaminante y a su vez se realizara la revisión técnico mecánica a todos los vehículos de Linco S.A.S</a:t>
            </a:r>
          </a:p>
        </p:txBody>
      </p:sp>
      <p:pic>
        <p:nvPicPr>
          <p:cNvPr id="4" name="3 Imagen" descr="330669.jpg">
            <a:extLst>
              <a:ext uri="{FF2B5EF4-FFF2-40B4-BE49-F238E27FC236}"/>
            </a:extLst>
          </p:cNvPr>
          <p:cNvPicPr>
            <a:picLocks noChangeAspect="1"/>
          </p:cNvPicPr>
          <p:nvPr/>
        </p:nvPicPr>
        <p:blipFill>
          <a:blip r:embed="rId4" cstate="print"/>
          <a:stretch>
            <a:fillRect/>
          </a:stretch>
        </p:blipFill>
        <p:spPr>
          <a:xfrm>
            <a:off x="755576" y="404664"/>
            <a:ext cx="6000750" cy="3143250"/>
          </a:xfrm>
          <a:prstGeom prst="rect">
            <a:avLst/>
          </a:prstGeom>
          <a:ln>
            <a:noFill/>
          </a:ln>
          <a:effectLst>
            <a:softEdge rad="112500"/>
          </a:effectLst>
        </p:spPr>
      </p:pic>
      <p:pic>
        <p:nvPicPr>
          <p:cNvPr id="90118" name="4 Imagen" descr="sinergia-sostenible-350.jpg"/>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79388" y="4883150"/>
            <a:ext cx="1868487"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7 Llamada de nube">
            <a:extLst>
              <a:ext uri="{FF2B5EF4-FFF2-40B4-BE49-F238E27FC236}"/>
            </a:extLst>
          </p:cNvPr>
          <p:cNvSpPr/>
          <p:nvPr/>
        </p:nvSpPr>
        <p:spPr>
          <a:xfrm>
            <a:off x="6948488" y="1989138"/>
            <a:ext cx="1800225" cy="172720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s-CO" sz="1000" u="sng" dirty="0">
                <a:solidFill>
                  <a:srgbClr val="7030A0"/>
                </a:solidFill>
              </a:rPr>
              <a:t>El monitoreo Isocinético</a:t>
            </a:r>
            <a:r>
              <a:rPr lang="es-CO" sz="1000" u="sng" dirty="0">
                <a:solidFill>
                  <a:schemeClr val="tx1"/>
                </a:solidFill>
              </a:rPr>
              <a:t>, </a:t>
            </a:r>
            <a:r>
              <a:rPr lang="es-CO" sz="1000" dirty="0">
                <a:solidFill>
                  <a:schemeClr val="tx1"/>
                </a:solidFill>
              </a:rPr>
              <a:t>es tomar una muestra de la emisión  de gas para  determinar la concentración del contaminante</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1 Imagen" descr="fondoSiti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2 CuadroTexto"/>
          <p:cNvSpPr txBox="1">
            <a:spLocks noChangeArrowheads="1"/>
          </p:cNvSpPr>
          <p:nvPr/>
        </p:nvSpPr>
        <p:spPr bwMode="auto">
          <a:xfrm>
            <a:off x="539750" y="4797425"/>
            <a:ext cx="4752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CO" altLang="es-CO" sz="2400" dirty="0" smtClean="0">
                <a:solidFill>
                  <a:schemeClr val="tx2"/>
                </a:solidFill>
                <a:latin typeface="Cataneo BT" pitchFamily="66" charset="0"/>
                <a:ea typeface="Aharoni" panose="02010803020104030203" pitchFamily="2" charset="-79"/>
                <a:cs typeface="Aharoni" panose="02010803020104030203" pitchFamily="2" charset="-79"/>
              </a:rPr>
              <a:t>Amigos, </a:t>
            </a:r>
            <a:r>
              <a:rPr lang="es-CO" altLang="es-CO" sz="2400" dirty="0">
                <a:solidFill>
                  <a:schemeClr val="tx2"/>
                </a:solidFill>
                <a:latin typeface="Cataneo BT" pitchFamily="66" charset="0"/>
                <a:ea typeface="Aharoni" panose="02010803020104030203" pitchFamily="2" charset="-79"/>
                <a:cs typeface="Aharoni" panose="02010803020104030203" pitchFamily="2" charset="-79"/>
              </a:rPr>
              <a:t>queramos la naturaleza que es nuestra y de su cuidado depende nuestra existencia. </a:t>
            </a:r>
          </a:p>
        </p:txBody>
      </p:sp>
      <p:pic>
        <p:nvPicPr>
          <p:cNvPr id="91140" name="3 Imagen" descr="IMG_26082013_113658.png"/>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651500" y="3644900"/>
            <a:ext cx="28114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5 Imagen" descr="image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0338" y="1484313"/>
            <a:ext cx="3240087"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6 Imagen" descr="impacto-ambiental.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404813"/>
            <a:ext cx="2116138"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7 Imagen" descr="images (1).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188913"/>
            <a:ext cx="27717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2 CuadroTexto"/>
          <p:cNvSpPr txBox="1">
            <a:spLocks noChangeArrowheads="1"/>
          </p:cNvSpPr>
          <p:nvPr/>
        </p:nvSpPr>
        <p:spPr bwMode="auto">
          <a:xfrm>
            <a:off x="284018" y="74867"/>
            <a:ext cx="647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b="0" dirty="0">
                <a:solidFill>
                  <a:srgbClr val="E1491F"/>
                </a:solidFill>
                <a:latin typeface="Arial Black" panose="020B0A04020102020204" pitchFamily="34" charset="0"/>
              </a:rPr>
              <a:t>NUESTRO COMPROMISO </a:t>
            </a:r>
            <a:r>
              <a:rPr lang="es-ES_tradnl" altLang="es-CO" sz="2400" b="0" dirty="0">
                <a:solidFill>
                  <a:srgbClr val="006600"/>
                </a:solidFill>
                <a:latin typeface="Arial Black" panose="020B0A04020102020204" pitchFamily="34" charset="0"/>
              </a:rPr>
              <a:t>AMBIENTAL</a:t>
            </a:r>
            <a:endParaRPr lang="es-ES" altLang="es-CO" sz="2400" b="0" dirty="0">
              <a:solidFill>
                <a:srgbClr val="006600"/>
              </a:solidFill>
              <a:latin typeface="Arial Black" panose="020B0A04020102020204" pitchFamily="34" charset="0"/>
            </a:endParaRPr>
          </a:p>
        </p:txBody>
      </p:sp>
      <p:sp>
        <p:nvSpPr>
          <p:cNvPr id="3" name="9 CuadroTexto"/>
          <p:cNvSpPr txBox="1">
            <a:spLocks noChangeArrowheads="1"/>
          </p:cNvSpPr>
          <p:nvPr/>
        </p:nvSpPr>
        <p:spPr bwMode="auto">
          <a:xfrm>
            <a:off x="304800" y="760234"/>
            <a:ext cx="8229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1800" dirty="0">
                <a:solidFill>
                  <a:srgbClr val="C00000"/>
                </a:solidFill>
                <a:latin typeface="Arial" panose="020B0604020202020204" pitchFamily="34" charset="0"/>
              </a:rPr>
              <a:t>PUNTO ECOLÓGICO: </a:t>
            </a:r>
            <a:r>
              <a:rPr lang="es-ES" altLang="es-CO" sz="1800" b="0" dirty="0">
                <a:latin typeface="Arial" panose="020B0604020202020204" pitchFamily="34" charset="0"/>
              </a:rPr>
              <a:t>se podría definir como la obtención de materias primas a partir de desechos, introduciéndolos de nuevo en el </a:t>
            </a:r>
            <a:r>
              <a:rPr lang="es-ES" altLang="es-CO" sz="1800" b="0" dirty="0">
                <a:latin typeface="Arial" panose="020B0604020202020204" pitchFamily="34" charset="0"/>
                <a:hlinkClick r:id="rId2" action="ppaction://hlinkfile" tooltip="Ciclo de vida (medioambiente)"/>
              </a:rPr>
              <a:t>ciclo de vida</a:t>
            </a:r>
            <a:r>
              <a:rPr lang="es-ES" altLang="es-CO" sz="1800" b="0" dirty="0">
                <a:latin typeface="Arial" panose="020B0604020202020204" pitchFamily="34" charset="0"/>
              </a:rPr>
              <a:t> y se produce ante la perspectiva del agotamiento de recursos naturales</a:t>
            </a:r>
            <a:r>
              <a:rPr lang="es-ES" altLang="es-CO" sz="1800" b="0" dirty="0" smtClean="0">
                <a:latin typeface="Arial" panose="020B0604020202020204" pitchFamily="34" charset="0"/>
              </a:rPr>
              <a:t>.</a:t>
            </a:r>
            <a:endParaRPr lang="es-ES" altLang="es-CO" sz="1800" b="0" dirty="0">
              <a:latin typeface="Arial" panose="020B0604020202020204" pitchFamily="34" charset="0"/>
            </a:endParaRPr>
          </a:p>
        </p:txBody>
      </p:sp>
      <p:sp>
        <p:nvSpPr>
          <p:cNvPr id="4" name="9 CuadroTexto"/>
          <p:cNvSpPr txBox="1">
            <a:spLocks noChangeArrowheads="1"/>
          </p:cNvSpPr>
          <p:nvPr/>
        </p:nvSpPr>
        <p:spPr bwMode="auto">
          <a:xfrm>
            <a:off x="304800" y="1949053"/>
            <a:ext cx="5181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1800" dirty="0">
                <a:solidFill>
                  <a:srgbClr val="C00000"/>
                </a:solidFill>
                <a:latin typeface="Arial" panose="020B0604020202020204" pitchFamily="34" charset="0"/>
              </a:rPr>
              <a:t>UBICACIÓN DE LOS PUNTOS ECOLÓGICOS:</a:t>
            </a:r>
          </a:p>
          <a:p>
            <a:pPr eaLnBrk="1" hangingPunct="1">
              <a:spcBef>
                <a:spcPct val="0"/>
              </a:spcBef>
              <a:buFontTx/>
              <a:buNone/>
            </a:pPr>
            <a:endParaRPr lang="es-ES" altLang="es-CO" sz="1800" dirty="0">
              <a:latin typeface="Arial" panose="020B0604020202020204" pitchFamily="34" charset="0"/>
            </a:endParaRPr>
          </a:p>
          <a:p>
            <a:pPr lvl="1" eaLnBrk="1" hangingPunct="1">
              <a:spcBef>
                <a:spcPct val="0"/>
              </a:spcBef>
              <a:buFont typeface="Arial" panose="020B0604020202020204" pitchFamily="34" charset="0"/>
              <a:buChar char="•"/>
            </a:pPr>
            <a:r>
              <a:rPr lang="es-ES_tradnl" altLang="es-CO" sz="1800" dirty="0">
                <a:solidFill>
                  <a:srgbClr val="C00000"/>
                </a:solidFill>
                <a:latin typeface="Arial" panose="020B0604020202020204" pitchFamily="34" charset="0"/>
              </a:rPr>
              <a:t>PLANTA: </a:t>
            </a:r>
            <a:r>
              <a:rPr lang="es-ES" altLang="es-CO" sz="1800" b="0" dirty="0">
                <a:latin typeface="Arial" panose="020B0604020202020204" pitchFamily="34" charset="0"/>
              </a:rPr>
              <a:t>En cafetería de la planta. </a:t>
            </a:r>
          </a:p>
          <a:p>
            <a:pPr lvl="1" eaLnBrk="1" hangingPunct="1">
              <a:spcBef>
                <a:spcPct val="0"/>
              </a:spcBef>
              <a:buFontTx/>
              <a:buNone/>
            </a:pPr>
            <a:endParaRPr lang="es-ES_tradnl" altLang="es-CO" sz="1800" dirty="0">
              <a:solidFill>
                <a:srgbClr val="FF6600"/>
              </a:solidFill>
              <a:latin typeface="Arial" panose="020B0604020202020204" pitchFamily="34" charset="0"/>
            </a:endParaRPr>
          </a:p>
          <a:p>
            <a:pPr lvl="1" eaLnBrk="1" hangingPunct="1">
              <a:spcBef>
                <a:spcPct val="0"/>
              </a:spcBef>
              <a:buFont typeface="Arial" panose="020B0604020202020204" pitchFamily="34" charset="0"/>
              <a:buChar char="•"/>
            </a:pPr>
            <a:r>
              <a:rPr lang="es-ES_tradnl" altLang="es-CO" sz="1800" dirty="0">
                <a:solidFill>
                  <a:srgbClr val="C00000"/>
                </a:solidFill>
                <a:latin typeface="Arial" panose="020B0604020202020204" pitchFamily="34" charset="0"/>
              </a:rPr>
              <a:t>ADMINISTRACIÓN: </a:t>
            </a:r>
            <a:r>
              <a:rPr lang="es-ES" altLang="es-CO" sz="1800" b="0" dirty="0">
                <a:latin typeface="Arial" panose="020B0604020202020204" pitchFamily="34" charset="0"/>
              </a:rPr>
              <a:t>Frente a la entrada principal a la oficinas.</a:t>
            </a:r>
            <a:endParaRPr lang="es-ES" altLang="es-CO" sz="1800" b="0" dirty="0">
              <a:solidFill>
                <a:srgbClr val="FF6600"/>
              </a:solidFill>
              <a:latin typeface="Arial" panose="020B0604020202020204" pitchFamily="34" charset="0"/>
            </a:endParaRPr>
          </a:p>
        </p:txBody>
      </p:sp>
      <p:sp>
        <p:nvSpPr>
          <p:cNvPr id="5" name="9 CuadroTexto"/>
          <p:cNvSpPr txBox="1">
            <a:spLocks noChangeArrowheads="1"/>
          </p:cNvSpPr>
          <p:nvPr/>
        </p:nvSpPr>
        <p:spPr bwMode="auto">
          <a:xfrm>
            <a:off x="571500" y="3922874"/>
            <a:ext cx="563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1800" dirty="0">
                <a:solidFill>
                  <a:srgbClr val="C00000"/>
                </a:solidFill>
                <a:latin typeface="Arial" panose="020B0604020202020204" pitchFamily="34" charset="0"/>
              </a:rPr>
              <a:t>PARA IDENTIFICAR EL TIPO DE RESIDUOS:</a:t>
            </a:r>
          </a:p>
          <a:p>
            <a:pPr eaLnBrk="1" hangingPunct="1">
              <a:spcBef>
                <a:spcPct val="0"/>
              </a:spcBef>
              <a:buFontTx/>
              <a:buNone/>
            </a:pPr>
            <a:endParaRPr lang="es-ES_tradnl" altLang="es-CO" sz="1800" dirty="0">
              <a:solidFill>
                <a:srgbClr val="FF6600"/>
              </a:solidFill>
              <a:latin typeface="Arial" panose="020B0604020202020204" pitchFamily="34" charset="0"/>
            </a:endParaRPr>
          </a:p>
        </p:txBody>
      </p:sp>
      <p:graphicFrame>
        <p:nvGraphicFramePr>
          <p:cNvPr id="6" name="16 Tabla">
            <a:extLst>
              <a:ext uri="{FF2B5EF4-FFF2-40B4-BE49-F238E27FC236}"/>
            </a:extLst>
          </p:cNvPr>
          <p:cNvGraphicFramePr>
            <a:graphicFrameLocks noGrp="1"/>
          </p:cNvGraphicFramePr>
          <p:nvPr>
            <p:extLst>
              <p:ext uri="{D42A27DB-BD31-4B8C-83A1-F6EECF244321}">
                <p14:modId xmlns:p14="http://schemas.microsoft.com/office/powerpoint/2010/main" val="3658549619"/>
              </p:ext>
            </p:extLst>
          </p:nvPr>
        </p:nvGraphicFramePr>
        <p:xfrm>
          <a:off x="533400" y="4410652"/>
          <a:ext cx="5715001" cy="1828799"/>
        </p:xfrm>
        <a:graphic>
          <a:graphicData uri="http://schemas.openxmlformats.org/drawingml/2006/table">
            <a:tbl>
              <a:tblPr/>
              <a:tblGrid>
                <a:gridCol w="1706923">
                  <a:extLst>
                    <a:ext uri="{9D8B030D-6E8A-4147-A177-3AD203B41FA5}"/>
                  </a:extLst>
                </a:gridCol>
                <a:gridCol w="1328050">
                  <a:extLst>
                    <a:ext uri="{9D8B030D-6E8A-4147-A177-3AD203B41FA5}"/>
                  </a:extLst>
                </a:gridCol>
                <a:gridCol w="1866448">
                  <a:extLst>
                    <a:ext uri="{9D8B030D-6E8A-4147-A177-3AD203B41FA5}"/>
                  </a:extLst>
                </a:gridCol>
                <a:gridCol w="813580">
                  <a:extLst>
                    <a:ext uri="{9D8B030D-6E8A-4147-A177-3AD203B41FA5}"/>
                  </a:extLst>
                </a:gridCol>
              </a:tblGrid>
              <a:tr h="313898">
                <a:tc>
                  <a:txBody>
                    <a:bodyPr/>
                    <a:lstStyle/>
                    <a:p>
                      <a:pPr algn="l" fontAlgn="b"/>
                      <a:r>
                        <a:rPr lang="es-ES" sz="1400" b="0" i="0" u="none" strike="noStrike" dirty="0">
                          <a:solidFill>
                            <a:srgbClr val="000000"/>
                          </a:solidFill>
                          <a:latin typeface="Century Gothic"/>
                        </a:rPr>
                        <a:t> </a:t>
                      </a:r>
                    </a:p>
                  </a:txBody>
                  <a:tcPr marL="9525" marR="9525" marT="9525"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3">
                  <a:txBody>
                    <a:bodyPr/>
                    <a:lstStyle/>
                    <a:p>
                      <a:pPr algn="l" fontAlgn="b"/>
                      <a:r>
                        <a:rPr lang="es-ES" sz="1400" b="1" i="0" u="none" strike="noStrike" dirty="0">
                          <a:solidFill>
                            <a:srgbClr val="000000"/>
                          </a:solidFill>
                          <a:latin typeface="Century Gothic"/>
                        </a:rPr>
                        <a:t>COLOR DE BOLSA</a:t>
                      </a:r>
                    </a:p>
                  </a:txBody>
                  <a:tcPr marL="9525" marR="9525" marT="9525" marB="0" anchor="b">
                    <a:lnL w="6350" cap="flat" cmpd="sng" algn="ctr">
                      <a:solidFill>
                        <a:srgbClr val="000000"/>
                      </a:solidFill>
                      <a:prstDash val="dot"/>
                      <a:round/>
                      <a:headEnd type="none" w="med" len="med"/>
                      <a:tailEnd type="none" w="med" len="med"/>
                    </a:lnL>
                    <a:lnR w="25400" cap="flat" cmpd="dbl" algn="ctr">
                      <a:solidFill>
                        <a:srgbClr val="000000"/>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endParaRPr lang="es-ES"/>
                    </a:p>
                  </a:txBody>
                  <a:tcPr/>
                </a:tc>
                <a:tc hMerge="1">
                  <a:txBody>
                    <a:bodyPr/>
                    <a:lstStyle/>
                    <a:p>
                      <a:endParaRPr lang="es-ES"/>
                    </a:p>
                  </a:txBody>
                  <a:tcPr/>
                </a:tc>
                <a:extLst>
                  <a:ext uri="{0D108BD9-81ED-4DB2-BD59-A6C34878D82A}"/>
                </a:extLst>
              </a:tr>
              <a:tr h="600501">
                <a:tc>
                  <a:txBody>
                    <a:bodyPr/>
                    <a:lstStyle/>
                    <a:p>
                      <a:pPr algn="l" fontAlgn="ctr"/>
                      <a:r>
                        <a:rPr lang="es-ES" sz="1400" b="1" i="0" u="none" strike="noStrike" dirty="0">
                          <a:solidFill>
                            <a:srgbClr val="000000"/>
                          </a:solidFill>
                          <a:latin typeface="Century Gothic"/>
                        </a:rPr>
                        <a:t>COLOR DE RECIPIENTE</a:t>
                      </a:r>
                    </a:p>
                  </a:txBody>
                  <a:tcPr marL="9525" marR="9525" marT="9525" marB="0" anchor="ctr">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s-ES" sz="1400" b="1" i="0" u="none" strike="noStrike" dirty="0">
                          <a:solidFill>
                            <a:srgbClr val="000000"/>
                          </a:solidFill>
                          <a:latin typeface="Century Gothic"/>
                        </a:rPr>
                        <a:t>GRIS</a:t>
                      </a:r>
                    </a:p>
                  </a:txBody>
                  <a:tcPr marL="9525" marR="9525" marT="952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s-ES" sz="1400" b="1" i="0" u="none" strike="noStrike" dirty="0">
                          <a:solidFill>
                            <a:srgbClr val="000000"/>
                          </a:solidFill>
                          <a:latin typeface="Century Gothic"/>
                        </a:rPr>
                        <a:t>VERDE</a:t>
                      </a:r>
                    </a:p>
                  </a:txBody>
                  <a:tcPr marL="9525" marR="9525" marT="952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s-ES" sz="1400" b="1" i="0" u="none" strike="noStrike" dirty="0">
                          <a:solidFill>
                            <a:srgbClr val="000000"/>
                          </a:solidFill>
                          <a:latin typeface="Century Gothic"/>
                        </a:rPr>
                        <a:t>BLANCA</a:t>
                      </a:r>
                    </a:p>
                  </a:txBody>
                  <a:tcPr marL="9525" marR="9525" marT="9525" marB="0" anchor="ctr">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extLst>
              </a:tr>
              <a:tr h="300251">
                <a:tc>
                  <a:txBody>
                    <a:bodyPr/>
                    <a:lstStyle/>
                    <a:p>
                      <a:pPr algn="l" fontAlgn="b"/>
                      <a:r>
                        <a:rPr lang="es-ES" sz="1400" b="1" i="0" u="none" strike="noStrike" dirty="0">
                          <a:solidFill>
                            <a:srgbClr val="000000"/>
                          </a:solidFill>
                          <a:latin typeface="Century Gothic"/>
                        </a:rPr>
                        <a:t>GRIS</a:t>
                      </a:r>
                    </a:p>
                  </a:txBody>
                  <a:tcPr marL="9525" marR="9525" marT="9525"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s-ES" sz="1400" b="0" i="0" u="none" strike="noStrike">
                          <a:solidFill>
                            <a:srgbClr val="000000"/>
                          </a:solidFill>
                          <a:latin typeface="Century Gothic"/>
                        </a:rPr>
                        <a:t>Papel- Carton</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s-ES" sz="1400" b="0" i="0" u="none" strike="noStrike">
                          <a:solidFill>
                            <a:srgbClr val="000000"/>
                          </a:solidFill>
                          <a:latin typeface="Century Gothic"/>
                        </a:rPr>
                        <a:t> </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s-ES" sz="1400" b="0" i="0" u="none" strike="noStrike">
                          <a:solidFill>
                            <a:srgbClr val="000000"/>
                          </a:solidFill>
                          <a:latin typeface="Century Gothic"/>
                        </a:rPr>
                        <a:t> </a:t>
                      </a:r>
                    </a:p>
                  </a:txBody>
                  <a:tcPr marL="9525" marR="9525" marT="9525" marB="0" anchor="b">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extLst>
              </a:tr>
              <a:tr h="300251">
                <a:tc>
                  <a:txBody>
                    <a:bodyPr/>
                    <a:lstStyle/>
                    <a:p>
                      <a:pPr algn="l" fontAlgn="b"/>
                      <a:r>
                        <a:rPr lang="es-ES" sz="1400" b="1" i="0" u="none" strike="noStrike" dirty="0">
                          <a:solidFill>
                            <a:srgbClr val="000000"/>
                          </a:solidFill>
                          <a:latin typeface="Century Gothic"/>
                        </a:rPr>
                        <a:t>VERDE</a:t>
                      </a:r>
                    </a:p>
                  </a:txBody>
                  <a:tcPr marL="9525" marR="9525" marT="9525"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s-ES" sz="1400" b="0" i="0" u="none" strike="noStrike">
                          <a:solidFill>
                            <a:srgbClr val="000000"/>
                          </a:solidFill>
                          <a:latin typeface="Century Gothic"/>
                        </a:rPr>
                        <a:t> </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s-ES" sz="1400" b="0" i="0" u="none" strike="noStrike">
                          <a:solidFill>
                            <a:srgbClr val="000000"/>
                          </a:solidFill>
                          <a:latin typeface="Century Gothic"/>
                        </a:rPr>
                        <a:t>Desechos ordinarios</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s-ES" sz="1400" b="0" i="0" u="none" strike="noStrike">
                          <a:solidFill>
                            <a:srgbClr val="000000"/>
                          </a:solidFill>
                          <a:latin typeface="Century Gothic"/>
                        </a:rPr>
                        <a:t> </a:t>
                      </a:r>
                    </a:p>
                  </a:txBody>
                  <a:tcPr marL="9525" marR="9525" marT="9525" marB="0" anchor="b">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extLst>
              </a:tr>
              <a:tr h="313898">
                <a:tc>
                  <a:txBody>
                    <a:bodyPr/>
                    <a:lstStyle/>
                    <a:p>
                      <a:pPr algn="l" fontAlgn="b"/>
                      <a:r>
                        <a:rPr lang="es-ES" sz="1400" b="1" i="0" u="none" strike="noStrike" dirty="0">
                          <a:solidFill>
                            <a:srgbClr val="000000"/>
                          </a:solidFill>
                          <a:latin typeface="Century Gothic"/>
                        </a:rPr>
                        <a:t>AZUL</a:t>
                      </a:r>
                    </a:p>
                  </a:txBody>
                  <a:tcPr marL="9525" marR="9525" marT="9525"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s-ES" sz="1400" b="0" i="0" u="none" strike="noStrike">
                          <a:solidFill>
                            <a:srgbClr val="000000"/>
                          </a:solidFill>
                          <a:latin typeface="Century Gothic"/>
                        </a:rPr>
                        <a:t> </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s-ES" sz="1400" b="0" i="0" u="none" strike="noStrike" dirty="0">
                          <a:solidFill>
                            <a:srgbClr val="000000"/>
                          </a:solidFill>
                          <a:latin typeface="Century Gothic"/>
                        </a:rPr>
                        <a:t> </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s-ES" sz="1400" b="0" i="0" u="none" strike="noStrike" dirty="0">
                          <a:solidFill>
                            <a:srgbClr val="000000"/>
                          </a:solidFill>
                          <a:latin typeface="Century Gothic"/>
                        </a:rPr>
                        <a:t>Vidrios</a:t>
                      </a:r>
                    </a:p>
                  </a:txBody>
                  <a:tcPr marL="9525" marR="9525" marT="9525" marB="0" anchor="b">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extLst>
              </a:tr>
            </a:tbl>
          </a:graphicData>
        </a:graphic>
      </p:graphicFrame>
      <p:sp>
        <p:nvSpPr>
          <p:cNvPr id="7" name="33 CuadroTexto"/>
          <p:cNvSpPr txBox="1">
            <a:spLocks noChangeArrowheads="1"/>
          </p:cNvSpPr>
          <p:nvPr/>
        </p:nvSpPr>
        <p:spPr bwMode="auto">
          <a:xfrm>
            <a:off x="1524000" y="6348952"/>
            <a:ext cx="614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CO" sz="1800" u="sng" dirty="0">
                <a:latin typeface="Arial" panose="020B0604020202020204" pitchFamily="34" charset="0"/>
              </a:rPr>
              <a:t>¡La conciencia ambiental es compromiso de todos!</a:t>
            </a:r>
          </a:p>
        </p:txBody>
      </p:sp>
      <p:pic>
        <p:nvPicPr>
          <p:cNvPr id="8" name="Picture 2" descr="http://www.colabarrotes.com.co/Portals/0/Productos/Estra/PtoEcologico53Lt.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9800" y="4038600"/>
            <a:ext cx="34353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plasticostierrasanta-aa.com/images_pro/Bolsa%20Gri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088" y="3221038"/>
            <a:ext cx="392112"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http://plasticostierrasanta-aa.com/images_pro/Bolsa%20Verd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0258" y="3178175"/>
            <a:ext cx="423863"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http://media.jm-bruneau.es/OMM/Images_Basse_Definition/Zoom/93/42/93429.jpg?v=1.3.139.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9390" y="3135313"/>
            <a:ext cx="3587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25 Flecha abajo">
            <a:extLst>
              <a:ext uri="{FF2B5EF4-FFF2-40B4-BE49-F238E27FC236}"/>
            </a:extLst>
          </p:cNvPr>
          <p:cNvSpPr/>
          <p:nvPr/>
        </p:nvSpPr>
        <p:spPr>
          <a:xfrm>
            <a:off x="7116763" y="3778250"/>
            <a:ext cx="110070" cy="1219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3" name="25 Flecha abajo">
            <a:extLst>
              <a:ext uri="{FF2B5EF4-FFF2-40B4-BE49-F238E27FC236}"/>
            </a:extLst>
          </p:cNvPr>
          <p:cNvSpPr/>
          <p:nvPr/>
        </p:nvSpPr>
        <p:spPr>
          <a:xfrm>
            <a:off x="7718331" y="3786440"/>
            <a:ext cx="130269" cy="15665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4" name="25 Flecha abajo">
            <a:extLst>
              <a:ext uri="{FF2B5EF4-FFF2-40B4-BE49-F238E27FC236}"/>
            </a:extLst>
          </p:cNvPr>
          <p:cNvSpPr/>
          <p:nvPr/>
        </p:nvSpPr>
        <p:spPr>
          <a:xfrm>
            <a:off x="8421761" y="3778250"/>
            <a:ext cx="112639" cy="12198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pic>
        <p:nvPicPr>
          <p:cNvPr id="15" name="Imagen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7600" y="160764"/>
            <a:ext cx="1461008" cy="448043"/>
          </a:xfrm>
          <a:prstGeom prst="rect">
            <a:avLst/>
          </a:prstGeom>
        </p:spPr>
      </p:pic>
    </p:spTree>
    <p:extLst>
      <p:ext uri="{BB962C8B-B14F-4D97-AF65-F5344CB8AC3E}">
        <p14:creationId xmlns:p14="http://schemas.microsoft.com/office/powerpoint/2010/main" val="3521516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Imagen 1"/>
          <p:cNvPicPr>
            <a:picLocks noChangeAspect="1"/>
          </p:cNvPicPr>
          <p:nvPr/>
        </p:nvPicPr>
        <p:blipFill>
          <a:blip r:embed="rId2">
            <a:extLst>
              <a:ext uri="{28A0092B-C50C-407E-A947-70E740481C1C}">
                <a14:useLocalDpi xmlns:a14="http://schemas.microsoft.com/office/drawing/2010/main" val="0"/>
              </a:ext>
            </a:extLst>
          </a:blip>
          <a:srcRect l="19913" t="11459" r="18008" b="6197"/>
          <a:stretch>
            <a:fillRect/>
          </a:stretch>
        </p:blipFill>
        <p:spPr bwMode="auto">
          <a:xfrm>
            <a:off x="7938" y="0"/>
            <a:ext cx="91360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Imagen 2"/>
          <p:cNvPicPr>
            <a:picLocks noChangeAspect="1"/>
          </p:cNvPicPr>
          <p:nvPr/>
        </p:nvPicPr>
        <p:blipFill>
          <a:blip r:embed="rId3">
            <a:extLst>
              <a:ext uri="{28A0092B-C50C-407E-A947-70E740481C1C}">
                <a14:useLocalDpi xmlns:a14="http://schemas.microsoft.com/office/drawing/2010/main" val="0"/>
              </a:ext>
            </a:extLst>
          </a:blip>
          <a:srcRect l="14583" t="20132" r="7294" b="20132"/>
          <a:stretch>
            <a:fillRect/>
          </a:stretch>
        </p:blipFill>
        <p:spPr bwMode="auto">
          <a:xfrm>
            <a:off x="315913" y="3398838"/>
            <a:ext cx="1665287"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cto 4">
            <a:extLst>
              <a:ext uri="{FF2B5EF4-FFF2-40B4-BE49-F238E27FC236}"/>
            </a:extLst>
          </p:cNvPr>
          <p:cNvCxnSpPr/>
          <p:nvPr/>
        </p:nvCxnSpPr>
        <p:spPr>
          <a:xfrm>
            <a:off x="304800" y="3429000"/>
            <a:ext cx="1676400" cy="19812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Conector recto 11">
            <a:extLst>
              <a:ext uri="{FF2B5EF4-FFF2-40B4-BE49-F238E27FC236}"/>
            </a:extLst>
          </p:cNvPr>
          <p:cNvCxnSpPr/>
          <p:nvPr/>
        </p:nvCxnSpPr>
        <p:spPr>
          <a:xfrm flipV="1">
            <a:off x="315913" y="3429000"/>
            <a:ext cx="1665287" cy="1981200"/>
          </a:xfrm>
          <a:prstGeom prst="line">
            <a:avLst/>
          </a:prstGeom>
        </p:spPr>
        <p:style>
          <a:lnRef idx="2">
            <a:schemeClr val="accent2"/>
          </a:lnRef>
          <a:fillRef idx="0">
            <a:schemeClr val="accent2"/>
          </a:fillRef>
          <a:effectRef idx="1">
            <a:schemeClr val="accent2"/>
          </a:effectRef>
          <a:fontRef idx="minor">
            <a:schemeClr val="tx1"/>
          </a:fontRef>
        </p:style>
      </p:cxnSp>
    </p:spTree>
  </p:cSld>
  <p:clrMapOvr>
    <a:masterClrMapping/>
  </p:clrMapOvr>
  <p:transition advClick="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003"/>
          <p:cNvPicPr>
            <a:picLocks noChangeAspect="1" noChangeArrowheads="1"/>
          </p:cNvPicPr>
          <p:nvPr/>
        </p:nvPicPr>
        <p:blipFill>
          <a:blip r:embed="rId2">
            <a:extLst>
              <a:ext uri="{28A0092B-C50C-407E-A947-70E740481C1C}">
                <a14:useLocalDpi xmlns:a14="http://schemas.microsoft.com/office/drawing/2010/main" val="0"/>
              </a:ext>
            </a:extLst>
          </a:blip>
          <a:srcRect t="1813" b="6467"/>
          <a:stretch>
            <a:fillRect/>
          </a:stretch>
        </p:blipFill>
        <p:spPr bwMode="auto">
          <a:xfrm>
            <a:off x="533400" y="0"/>
            <a:ext cx="4699444" cy="632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12 CuadroTexto"/>
          <p:cNvSpPr txBox="1">
            <a:spLocks noChangeArrowheads="1"/>
          </p:cNvSpPr>
          <p:nvPr/>
        </p:nvSpPr>
        <p:spPr bwMode="auto">
          <a:xfrm>
            <a:off x="5514111" y="2209800"/>
            <a:ext cx="3124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b="0" dirty="0">
                <a:latin typeface="Arial Black" panose="020B0A04020102020204" pitchFamily="34" charset="0"/>
              </a:rPr>
              <a:t>PROTOCOLO LAVADO DE MANOS</a:t>
            </a:r>
            <a:endParaRPr lang="es-ES" altLang="es-CO" b="0" dirty="0">
              <a:latin typeface="Arial Black" panose="020B0A04020102020204" pitchFamily="34"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256" y="228600"/>
            <a:ext cx="1739346" cy="533400"/>
          </a:xfrm>
          <a:prstGeom prst="rect">
            <a:avLst/>
          </a:prstGeom>
        </p:spPr>
      </p:pic>
    </p:spTree>
    <p:extLst>
      <p:ext uri="{BB962C8B-B14F-4D97-AF65-F5344CB8AC3E}">
        <p14:creationId xmlns:p14="http://schemas.microsoft.com/office/powerpoint/2010/main" val="3066750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2"/>
          <p:cNvSpPr>
            <a:spLocks noChangeArrowheads="1"/>
          </p:cNvSpPr>
          <p:nvPr/>
        </p:nvSpPr>
        <p:spPr bwMode="auto">
          <a:xfrm>
            <a:off x="304800" y="457200"/>
            <a:ext cx="5264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_tradnl" altLang="es-CO" sz="2400" dirty="0">
                <a:solidFill>
                  <a:srgbClr val="C00000"/>
                </a:solidFill>
                <a:latin typeface="Arial Black" panose="020B0A04020102020204" pitchFamily="34" charset="0"/>
              </a:rPr>
              <a:t>PREVECIÓN RIESGO PÚBLICO</a:t>
            </a:r>
          </a:p>
        </p:txBody>
      </p:sp>
      <p:sp>
        <p:nvSpPr>
          <p:cNvPr id="3" name="38 Rectángulo"/>
          <p:cNvSpPr>
            <a:spLocks noChangeArrowheads="1"/>
          </p:cNvSpPr>
          <p:nvPr/>
        </p:nvSpPr>
        <p:spPr bwMode="auto">
          <a:xfrm>
            <a:off x="304800" y="1295400"/>
            <a:ext cx="8312150" cy="4524375"/>
          </a:xfrm>
          <a:prstGeom prst="rect">
            <a:avLst/>
          </a:prstGeom>
          <a:noFill/>
          <a:ln w="9525">
            <a:solidFill>
              <a:srgbClr val="F4800C"/>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Evite transitar por lugares con poca iluminación</a:t>
            </a:r>
          </a:p>
          <a:p>
            <a:pPr algn="just">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Preferible transitar por lugares donde hay locales comerciales y buen número de personas</a:t>
            </a:r>
          </a:p>
          <a:p>
            <a:pPr algn="just">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Evite llevar joyas o elementos que llamen la atención de los amigo de lo ajeno</a:t>
            </a:r>
          </a:p>
          <a:p>
            <a:pPr algn="just">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Evite usar  el teléfono celular en la calle</a:t>
            </a:r>
          </a:p>
          <a:p>
            <a:pPr algn="just">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Guarde en diferentes lugares su dinero y procure no transportar altas sumas sin la seguridad respectiva</a:t>
            </a:r>
          </a:p>
          <a:p>
            <a:pPr algn="just">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Permanezca atento al realizar todas las transacciones con dinero, cuando sea necesario solicite servicio de escolta a la Policía Nacional</a:t>
            </a:r>
          </a:p>
          <a:p>
            <a:pPr algn="just">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Utilice transporte legales como Taxis y Sistema de Transporte Masivo</a:t>
            </a:r>
          </a:p>
          <a:p>
            <a:pPr algn="just">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No utilice trasporte </a:t>
            </a:r>
            <a:r>
              <a:rPr lang="es-ES_tradnl" altLang="es-CO" sz="1800" u="sng" dirty="0">
                <a:solidFill>
                  <a:srgbClr val="FF0000"/>
                </a:solidFill>
                <a:latin typeface="Century Gothic" panose="020B0502020202020204" pitchFamily="34" charset="0"/>
              </a:rPr>
              <a:t>Pirata</a:t>
            </a:r>
          </a:p>
          <a:p>
            <a:pPr algn="just">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Si esta en marcha el vehículo en el que usted se esta transportando y esta incumpliendo con las normas de transito pídale que por favor cumpla con lo establecido, si el conductor del vehículo continua con esta practica, solicite que lo deje y tome otro medio de </a:t>
            </a:r>
            <a:r>
              <a:rPr lang="es-ES_tradnl" altLang="es-CO" sz="1800" b="0" dirty="0" smtClean="0">
                <a:solidFill>
                  <a:srgbClr val="000066"/>
                </a:solidFill>
                <a:latin typeface="Century Gothic" panose="020B0502020202020204" pitchFamily="34" charset="0"/>
              </a:rPr>
              <a:t>transporte.</a:t>
            </a:r>
            <a:endParaRPr lang="es-ES" altLang="es-CO" sz="1600" b="0" dirty="0">
              <a:solidFill>
                <a:srgbClr val="000066"/>
              </a:solidFill>
              <a:latin typeface="Arial" panose="020B0604020202020204" pitchFamily="34" charset="0"/>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6698" y="234695"/>
            <a:ext cx="1719470" cy="527305"/>
          </a:xfrm>
          <a:prstGeom prst="rect">
            <a:avLst/>
          </a:prstGeom>
        </p:spPr>
      </p:pic>
    </p:spTree>
    <p:extLst>
      <p:ext uri="{BB962C8B-B14F-4D97-AF65-F5344CB8AC3E}">
        <p14:creationId xmlns:p14="http://schemas.microsoft.com/office/powerpoint/2010/main" val="159354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7"/>
          <p:cNvSpPr>
            <a:spLocks noChangeArrowheads="1"/>
          </p:cNvSpPr>
          <p:nvPr/>
        </p:nvSpPr>
        <p:spPr bwMode="auto">
          <a:xfrm>
            <a:off x="76200" y="228600"/>
            <a:ext cx="6518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_tradnl" altLang="es-CO" sz="1800" dirty="0">
                <a:solidFill>
                  <a:srgbClr val="C00000"/>
                </a:solidFill>
                <a:latin typeface="Arial Black" panose="020B0A04020102020204" pitchFamily="34" charset="0"/>
              </a:rPr>
              <a:t>EN CASO DE SER VICTIMA DE LA DELINCUENCIA</a:t>
            </a:r>
          </a:p>
        </p:txBody>
      </p:sp>
      <p:sp>
        <p:nvSpPr>
          <p:cNvPr id="3" name="38 Rectángulo"/>
          <p:cNvSpPr>
            <a:spLocks noChangeArrowheads="1"/>
          </p:cNvSpPr>
          <p:nvPr/>
        </p:nvSpPr>
        <p:spPr bwMode="auto">
          <a:xfrm>
            <a:off x="291883" y="752929"/>
            <a:ext cx="6629400" cy="2031325"/>
          </a:xfrm>
          <a:prstGeom prst="rect">
            <a:avLst/>
          </a:prstGeom>
          <a:noFill/>
          <a:ln w="9525">
            <a:solidFill>
              <a:srgbClr val="F4800C"/>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Actué serenamente y evite el pánico</a:t>
            </a:r>
          </a:p>
          <a:p>
            <a:pPr>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No ponga resistencia y NO ENFRENTE A LOS DELINCUENTES(usted es persona de bien y tiene que perder más que ellos)</a:t>
            </a:r>
          </a:p>
          <a:p>
            <a:pPr>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Recuerde que </a:t>
            </a:r>
            <a:r>
              <a:rPr lang="es-ES_tradnl" altLang="es-CO" sz="1800" dirty="0">
                <a:solidFill>
                  <a:srgbClr val="000066"/>
                </a:solidFill>
                <a:latin typeface="Century Gothic" panose="020B0502020202020204" pitchFamily="34" charset="0"/>
              </a:rPr>
              <a:t>VALE MAS SU VIDA Y SU INTEGRIDAD QUE CUALQUIER OTRA COSA</a:t>
            </a:r>
          </a:p>
          <a:p>
            <a:pPr>
              <a:spcBef>
                <a:spcPct val="0"/>
              </a:spcBef>
              <a:buFont typeface="Wingdings" panose="05000000000000000000" pitchFamily="2" charset="2"/>
              <a:buChar char="v"/>
            </a:pPr>
            <a:r>
              <a:rPr lang="es-ES_tradnl" altLang="es-CO" sz="1800" b="0" dirty="0">
                <a:solidFill>
                  <a:srgbClr val="000066"/>
                </a:solidFill>
                <a:latin typeface="Century Gothic" panose="020B0502020202020204" pitchFamily="34" charset="0"/>
              </a:rPr>
              <a:t>Piense en su familia e hijos antes de exponer su vida</a:t>
            </a:r>
            <a:endParaRPr lang="es-ES" altLang="es-CO" sz="1800" b="0" dirty="0">
              <a:solidFill>
                <a:srgbClr val="000066"/>
              </a:solidFill>
              <a:latin typeface="Arial" panose="020B0604020202020204" pitchFamily="34" charset="0"/>
            </a:endParaRPr>
          </a:p>
        </p:txBody>
      </p:sp>
      <p:sp>
        <p:nvSpPr>
          <p:cNvPr id="4" name="38 Rectángulo"/>
          <p:cNvSpPr>
            <a:spLocks noChangeArrowheads="1"/>
          </p:cNvSpPr>
          <p:nvPr/>
        </p:nvSpPr>
        <p:spPr bwMode="auto">
          <a:xfrm>
            <a:off x="2895600" y="3019371"/>
            <a:ext cx="6032500" cy="3140075"/>
          </a:xfrm>
          <a:prstGeom prst="rect">
            <a:avLst/>
          </a:prstGeom>
          <a:noFill/>
          <a:ln w="9525">
            <a:solidFill>
              <a:srgbClr val="F4800C"/>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anose="05000000000000000000" pitchFamily="2" charset="2"/>
              <a:buChar char="v"/>
            </a:pPr>
            <a:r>
              <a:rPr lang="es-ES" altLang="es-CO" sz="1800" b="0" dirty="0">
                <a:solidFill>
                  <a:srgbClr val="000066"/>
                </a:solidFill>
                <a:latin typeface="Century Gothic" panose="020B0502020202020204" pitchFamily="34" charset="0"/>
              </a:rPr>
              <a:t>Evite los cambios de temperatura de forma inesperada, siempre tome un momento para estabilizar su temperatura corporal</a:t>
            </a:r>
          </a:p>
          <a:p>
            <a:pPr algn="just">
              <a:spcBef>
                <a:spcPct val="0"/>
              </a:spcBef>
              <a:buFont typeface="Wingdings" panose="05000000000000000000" pitchFamily="2" charset="2"/>
              <a:buChar char="v"/>
            </a:pPr>
            <a:r>
              <a:rPr lang="es-ES" altLang="es-CO" sz="1800" b="0" dirty="0">
                <a:solidFill>
                  <a:srgbClr val="000066"/>
                </a:solidFill>
                <a:latin typeface="Century Gothic" panose="020B0502020202020204" pitchFamily="34" charset="0"/>
              </a:rPr>
              <a:t>En caso de lluvias utilice sombrilla y abrigo</a:t>
            </a:r>
          </a:p>
          <a:p>
            <a:pPr algn="just">
              <a:spcBef>
                <a:spcPct val="0"/>
              </a:spcBef>
              <a:buFont typeface="Wingdings" panose="05000000000000000000" pitchFamily="2" charset="2"/>
              <a:buChar char="v"/>
            </a:pPr>
            <a:r>
              <a:rPr lang="es-ES" altLang="es-CO" sz="1800" b="0" dirty="0">
                <a:solidFill>
                  <a:srgbClr val="000066"/>
                </a:solidFill>
                <a:latin typeface="Century Gothic" panose="020B0502020202020204" pitchFamily="34" charset="0"/>
              </a:rPr>
              <a:t>Para áreas muy frías utilice camisa </a:t>
            </a:r>
            <a:r>
              <a:rPr lang="es-ES" altLang="es-CO" sz="1800" u="sng" dirty="0">
                <a:solidFill>
                  <a:srgbClr val="000066"/>
                </a:solidFill>
                <a:latin typeface="Century Gothic" panose="020B0502020202020204" pitchFamily="34" charset="0"/>
              </a:rPr>
              <a:t>blanca</a:t>
            </a:r>
            <a:r>
              <a:rPr lang="es-ES" altLang="es-CO" sz="1800" b="0" dirty="0">
                <a:solidFill>
                  <a:srgbClr val="000066"/>
                </a:solidFill>
                <a:latin typeface="Century Gothic" panose="020B0502020202020204" pitchFamily="34" charset="0"/>
              </a:rPr>
              <a:t> debajo del uniforme</a:t>
            </a:r>
          </a:p>
          <a:p>
            <a:pPr algn="just">
              <a:spcBef>
                <a:spcPct val="0"/>
              </a:spcBef>
              <a:buFont typeface="Wingdings" panose="05000000000000000000" pitchFamily="2" charset="2"/>
              <a:buChar char="v"/>
            </a:pPr>
            <a:r>
              <a:rPr lang="es-ES" altLang="es-CO" sz="1800" b="0" dirty="0">
                <a:solidFill>
                  <a:srgbClr val="000066"/>
                </a:solidFill>
                <a:latin typeface="Century Gothic" panose="020B0502020202020204" pitchFamily="34" charset="0"/>
              </a:rPr>
              <a:t>Realice hidratación permanente de líquidos a temperatura ambiente</a:t>
            </a:r>
          </a:p>
          <a:p>
            <a:pPr algn="just">
              <a:spcBef>
                <a:spcPct val="0"/>
              </a:spcBef>
              <a:buFont typeface="Wingdings" panose="05000000000000000000" pitchFamily="2" charset="2"/>
              <a:buChar char="v"/>
            </a:pPr>
            <a:r>
              <a:rPr lang="es-ES" altLang="es-CO" sz="1800" b="0" dirty="0">
                <a:solidFill>
                  <a:srgbClr val="000066"/>
                </a:solidFill>
                <a:latin typeface="Century Gothic" panose="020B0502020202020204" pitchFamily="34" charset="0"/>
              </a:rPr>
              <a:t>No ingrese a lugares no autorizados</a:t>
            </a:r>
          </a:p>
          <a:p>
            <a:pPr algn="just">
              <a:spcBef>
                <a:spcPct val="0"/>
              </a:spcBef>
              <a:buFont typeface="Wingdings" panose="05000000000000000000" pitchFamily="2" charset="2"/>
              <a:buChar char="v"/>
            </a:pPr>
            <a:r>
              <a:rPr lang="es-ES" altLang="es-CO" sz="1800" b="0" dirty="0">
                <a:solidFill>
                  <a:srgbClr val="000066"/>
                </a:solidFill>
                <a:latin typeface="Century Gothic" panose="020B0502020202020204" pitchFamily="34" charset="0"/>
              </a:rPr>
              <a:t>Si las temperaturas son extremas, consulte con su jefe que equipo de protección debe utilizar.</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0229" y="132849"/>
            <a:ext cx="1516573" cy="465083"/>
          </a:xfrm>
          <a:prstGeom prst="rect">
            <a:avLst/>
          </a:prstGeom>
        </p:spPr>
      </p:pic>
      <p:pic>
        <p:nvPicPr>
          <p:cNvPr id="6" name="Picture 8" descr="http://1.bp.blogspot.com/_x6tiadTmOiE/TLR5EPrsUII/AAAAAAAAADg/YqwH5FAyrx0/s1600/070514_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777" y="944920"/>
            <a:ext cx="1641475"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17"/>
          <p:cNvSpPr>
            <a:spLocks noChangeArrowheads="1"/>
          </p:cNvSpPr>
          <p:nvPr/>
        </p:nvSpPr>
        <p:spPr bwMode="auto">
          <a:xfrm>
            <a:off x="457200" y="3033226"/>
            <a:ext cx="2217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_tradnl" altLang="es-CO" sz="1800" dirty="0">
                <a:solidFill>
                  <a:srgbClr val="C00000"/>
                </a:solidFill>
                <a:latin typeface="Arial Black" panose="020B0A04020102020204" pitchFamily="34" charset="0"/>
              </a:rPr>
              <a:t>RIESGO FISICO</a:t>
            </a:r>
          </a:p>
        </p:txBody>
      </p:sp>
      <p:pic>
        <p:nvPicPr>
          <p:cNvPr id="8" name="Imagen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8028" y="3558111"/>
            <a:ext cx="126047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48835" y="3959964"/>
            <a:ext cx="114935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5673" y="4902146"/>
            <a:ext cx="10604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58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0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0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20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0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bg/>
                                          </p:spTgt>
                                        </p:tgtEl>
                                        <p:attrNameLst>
                                          <p:attrName>style.visibility</p:attrName>
                                        </p:attrNameLst>
                                      </p:cBhvr>
                                      <p:to>
                                        <p:strVal val="visible"/>
                                      </p:to>
                                    </p:set>
                                    <p:animEffect transition="in" filter="fade">
                                      <p:cBhvr>
                                        <p:cTn id="22" dur="2000"/>
                                        <p:tgtEl>
                                          <p:spTgt spid="4">
                                            <p:bg/>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2000"/>
                                        <p:tgtEl>
                                          <p:spTgt spid="4">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2000"/>
                                        <p:tgtEl>
                                          <p:spTgt spid="4">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2000"/>
                                        <p:tgtEl>
                                          <p:spTgt spid="4">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2000"/>
                                        <p:tgtEl>
                                          <p:spTgt spid="4">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2000"/>
                                        <p:tgtEl>
                                          <p:spTgt spid="4">
                                            <p:txEl>
                                              <p:pRg st="4" end="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4" grpId="0" build="allAtOnce"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3"/>
          <p:cNvSpPr>
            <a:spLocks noChangeArrowheads="1"/>
          </p:cNvSpPr>
          <p:nvPr/>
        </p:nvSpPr>
        <p:spPr bwMode="auto">
          <a:xfrm>
            <a:off x="838200" y="281453"/>
            <a:ext cx="55372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_tradnl" altLang="es-CO" sz="2000" dirty="0">
                <a:solidFill>
                  <a:srgbClr val="C00000"/>
                </a:solidFill>
                <a:latin typeface="Arial Black" panose="020B0A04020102020204" pitchFamily="34" charset="0"/>
              </a:rPr>
              <a:t>PREVECIÓN </a:t>
            </a:r>
            <a:r>
              <a:rPr lang="es-ES_tradnl" altLang="es-CO" sz="2000" dirty="0" smtClean="0">
                <a:solidFill>
                  <a:srgbClr val="C00000"/>
                </a:solidFill>
                <a:latin typeface="Arial Black" panose="020B0A04020102020204" pitchFamily="34" charset="0"/>
              </a:rPr>
              <a:t>RIESGO </a:t>
            </a:r>
            <a:r>
              <a:rPr lang="es-ES_tradnl" altLang="es-CO" sz="2000" dirty="0">
                <a:solidFill>
                  <a:srgbClr val="C00000"/>
                </a:solidFill>
                <a:latin typeface="Arial Black" panose="020B0A04020102020204" pitchFamily="34" charset="0"/>
              </a:rPr>
              <a:t>SEGURIDAD VIAL</a:t>
            </a:r>
          </a:p>
        </p:txBody>
      </p:sp>
      <p:sp>
        <p:nvSpPr>
          <p:cNvPr id="3" name="38 Rectángulo"/>
          <p:cNvSpPr>
            <a:spLocks noChangeArrowheads="1"/>
          </p:cNvSpPr>
          <p:nvPr/>
        </p:nvSpPr>
        <p:spPr bwMode="auto">
          <a:xfrm>
            <a:off x="239826" y="853270"/>
            <a:ext cx="6626225" cy="5016758"/>
          </a:xfrm>
          <a:prstGeom prst="rect">
            <a:avLst/>
          </a:prstGeom>
          <a:noFill/>
          <a:ln w="9525">
            <a:solidFill>
              <a:srgbClr val="F4800C"/>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Evite el exceso de </a:t>
            </a:r>
            <a:r>
              <a:rPr lang="es-ES_tradnl" altLang="es-CO" sz="1600" b="0" dirty="0" smtClean="0">
                <a:solidFill>
                  <a:srgbClr val="000066"/>
                </a:solidFill>
                <a:latin typeface="Century Gothic" panose="020B0502020202020204" pitchFamily="34" charset="0"/>
              </a:rPr>
              <a:t>velocidad</a:t>
            </a:r>
          </a:p>
          <a:p>
            <a:pPr algn="just">
              <a:spcBef>
                <a:spcPct val="0"/>
              </a:spcBef>
              <a:buFont typeface="Wingdings" panose="05000000000000000000" pitchFamily="2" charset="2"/>
              <a:buChar char="v"/>
            </a:pPr>
            <a:r>
              <a:rPr lang="es-ES_tradnl" altLang="es-CO" sz="1600" b="0" dirty="0" smtClean="0">
                <a:solidFill>
                  <a:srgbClr val="000066"/>
                </a:solidFill>
                <a:latin typeface="Century Gothic" panose="020B0502020202020204" pitchFamily="34" charset="0"/>
              </a:rPr>
              <a:t>Utilice </a:t>
            </a:r>
            <a:r>
              <a:rPr lang="es-ES_tradnl" altLang="es-CO" sz="1600" b="0" dirty="0">
                <a:solidFill>
                  <a:srgbClr val="000066"/>
                </a:solidFill>
                <a:latin typeface="Century Gothic" panose="020B0502020202020204" pitchFamily="34" charset="0"/>
              </a:rPr>
              <a:t>siempre el casco abrochado de manera adecuada y de igual manera el cinturón de seguridad.</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Se recomienda utilizar chaleco reflectivo para motociclistas.</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Evite consumir alcohol(ni una sola bebida alcohólica)</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Respete las señales de tránsito.</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Utilice las direccionales anticipadamente cada vez que cambie de vía o  carril Si es peatón utilice los puentes, andes y aceras y atienda los semáforos.</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Mire para ambas direcciones si va a cruzar una calle.</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Evite cualquier situación que distraiga su atención</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Conduzca lucido (no trasnochado ni soñoliento)</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Parquee sus vehículos en reversa y sólo en lugares autorizados.</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Mantenga sus documentos siempre que conduzca un vehículo y renuévelos cada vez que sea necesario</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Realice los mantenimiento preventivos al vehículo con el fin de evitar accidentes.</a:t>
            </a:r>
          </a:p>
          <a:p>
            <a:pPr algn="just">
              <a:spcBef>
                <a:spcPct val="0"/>
              </a:spcBef>
              <a:buFont typeface="Wingdings" panose="05000000000000000000" pitchFamily="2" charset="2"/>
              <a:buChar char="v"/>
            </a:pPr>
            <a:r>
              <a:rPr lang="es-ES_tradnl" altLang="es-CO" sz="1600" b="0" dirty="0">
                <a:solidFill>
                  <a:srgbClr val="000066"/>
                </a:solidFill>
                <a:latin typeface="Century Gothic" panose="020B0502020202020204" pitchFamily="34" charset="0"/>
              </a:rPr>
              <a:t>En caso de lluvias conduzca con precaución, si es motociclista lleve consigo impermeable para protegerse.</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4200" y="225170"/>
            <a:ext cx="1699592" cy="521209"/>
          </a:xfrm>
          <a:prstGeom prst="rect">
            <a:avLst/>
          </a:prstGeom>
        </p:spPr>
      </p:pic>
      <p:grpSp>
        <p:nvGrpSpPr>
          <p:cNvPr id="6" name="Grupo 9"/>
          <p:cNvGrpSpPr>
            <a:grpSpLocks/>
          </p:cNvGrpSpPr>
          <p:nvPr/>
        </p:nvGrpSpPr>
        <p:grpSpPr bwMode="auto">
          <a:xfrm>
            <a:off x="6953699" y="1981200"/>
            <a:ext cx="1724025" cy="2074863"/>
            <a:chOff x="8319752" y="2889849"/>
            <a:chExt cx="3400022" cy="3373525"/>
          </a:xfrm>
        </p:grpSpPr>
        <p:pic>
          <p:nvPicPr>
            <p:cNvPr id="7" name="Picture 2" descr="http://demotosonline.com/wp-content/uploads/2010/11/cascodeseguridad12-368x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7164" y="2889849"/>
              <a:ext cx="1336785" cy="173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http://2.bp.blogspot.com/-2zKHlvfLW6U/UpQGvc3RkcI/AAAAAAAACD4/_gN4cG_7n08/s160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9752" y="2889849"/>
              <a:ext cx="1937412" cy="173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juliags.wikispaces.com/file/view/Diapositiva13.JPG/190935598/480x360/Diapositiva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9752" y="4734151"/>
              <a:ext cx="1940310" cy="152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www.nunoa.cl/media/noticias/fotos/transi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2915" y="4805937"/>
              <a:ext cx="1286859" cy="14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2" descr="http://primerosauxiliosgdl.files.wordpress.com/2010/10/senal-riesgo-prevencion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943229">
            <a:off x="7254505" y="4659547"/>
            <a:ext cx="146367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99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0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0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20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0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20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20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20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20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2000"/>
                                        <p:tgtEl>
                                          <p:spTgt spid="3">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2000"/>
                                        <p:tgtEl>
                                          <p:spTgt spid="3">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fade">
                                      <p:cBhvr>
                                        <p:cTn id="43" dur="2000"/>
                                        <p:tgtEl>
                                          <p:spTgt spid="3">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p:cNvPicPr>
            <a:picLocks noChangeAspect="1" noChangeArrowheads="1"/>
          </p:cNvPicPr>
          <p:nvPr/>
        </p:nvPicPr>
        <p:blipFill>
          <a:blip r:embed="rId2">
            <a:extLst>
              <a:ext uri="{28A0092B-C50C-407E-A947-70E740481C1C}">
                <a14:useLocalDpi xmlns:a14="http://schemas.microsoft.com/office/drawing/2010/main" val="0"/>
              </a:ext>
            </a:extLst>
          </a:blip>
          <a:srcRect b="7483"/>
          <a:stretch>
            <a:fillRect/>
          </a:stretch>
        </p:blipFill>
        <p:spPr bwMode="auto">
          <a:xfrm>
            <a:off x="1295400" y="0"/>
            <a:ext cx="6781800" cy="63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1241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1 Rectángulo"/>
          <p:cNvSpPr>
            <a:spLocks noChangeArrowheads="1"/>
          </p:cNvSpPr>
          <p:nvPr/>
        </p:nvSpPr>
        <p:spPr bwMode="auto">
          <a:xfrm>
            <a:off x="838200" y="2070100"/>
            <a:ext cx="62230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Calibri" panose="020F0502020204030204" pitchFamily="34" charset="0"/>
              <a:buAutoNum type="arabicPeriod"/>
            </a:pPr>
            <a:r>
              <a:rPr lang="es-CO" altLang="es-CO" sz="2000" b="0" dirty="0">
                <a:latin typeface="Century Gothic" panose="020B0502020202020204" pitchFamily="34" charset="0"/>
              </a:rPr>
              <a:t> Mantener el orden y la limpieza en el lugar de trabajo.</a:t>
            </a:r>
          </a:p>
          <a:p>
            <a:pPr eaLnBrk="1" hangingPunct="1">
              <a:spcBef>
                <a:spcPct val="0"/>
              </a:spcBef>
              <a:buFont typeface="Calibri" panose="020F0502020204030204" pitchFamily="34" charset="0"/>
              <a:buAutoNum type="arabicPeriod"/>
            </a:pPr>
            <a:endParaRPr lang="es-CO" altLang="es-CO" sz="2000" b="0" dirty="0">
              <a:latin typeface="Century Gothic" panose="020B0502020202020204" pitchFamily="34" charset="0"/>
            </a:endParaRPr>
          </a:p>
          <a:p>
            <a:pPr eaLnBrk="1" hangingPunct="1">
              <a:spcBef>
                <a:spcPct val="0"/>
              </a:spcBef>
              <a:buFont typeface="Calibri" panose="020F0502020204030204" pitchFamily="34" charset="0"/>
              <a:buAutoNum type="arabicPeriod"/>
            </a:pPr>
            <a:r>
              <a:rPr lang="es-CO" altLang="es-CO" sz="2000" b="0" dirty="0">
                <a:latin typeface="Century Gothic" panose="020B0502020202020204" pitchFamily="34" charset="0"/>
              </a:rPr>
              <a:t> Dar aviso de las condiciones peligrosas o anomalías detectadas en las maquinas o vehículos.</a:t>
            </a:r>
          </a:p>
          <a:p>
            <a:pPr eaLnBrk="1" hangingPunct="1">
              <a:spcBef>
                <a:spcPct val="0"/>
              </a:spcBef>
              <a:buFont typeface="Calibri" panose="020F0502020204030204" pitchFamily="34" charset="0"/>
              <a:buAutoNum type="arabicPeriod"/>
            </a:pPr>
            <a:endParaRPr lang="es-CO" altLang="es-CO" sz="2000" b="0" dirty="0">
              <a:latin typeface="Century Gothic" panose="020B0502020202020204" pitchFamily="34" charset="0"/>
            </a:endParaRPr>
          </a:p>
          <a:p>
            <a:pPr eaLnBrk="1" hangingPunct="1">
              <a:spcBef>
                <a:spcPct val="0"/>
              </a:spcBef>
              <a:buFont typeface="Calibri" panose="020F0502020204030204" pitchFamily="34" charset="0"/>
              <a:buAutoNum type="arabicPeriod"/>
            </a:pPr>
            <a:r>
              <a:rPr lang="es-CO" altLang="es-CO" sz="2000" b="0" dirty="0">
                <a:latin typeface="Century Gothic" panose="020B0502020202020204" pitchFamily="34" charset="0"/>
              </a:rPr>
              <a:t>No usar máquinas o vehículos sin estar autorizados y capacitados para ello.</a:t>
            </a:r>
          </a:p>
          <a:p>
            <a:pPr eaLnBrk="1" hangingPunct="1">
              <a:spcBef>
                <a:spcPct val="0"/>
              </a:spcBef>
              <a:buFont typeface="Calibri" panose="020F0502020204030204" pitchFamily="34" charset="0"/>
              <a:buAutoNum type="arabicPeriod"/>
            </a:pPr>
            <a:endParaRPr lang="es-CO" altLang="es-CO" sz="2000" b="0" dirty="0">
              <a:latin typeface="Century Gothic" panose="020B0502020202020204" pitchFamily="34" charset="0"/>
            </a:endParaRPr>
          </a:p>
          <a:p>
            <a:pPr eaLnBrk="1" hangingPunct="1">
              <a:spcBef>
                <a:spcPct val="0"/>
              </a:spcBef>
              <a:buFont typeface="Calibri" panose="020F0502020204030204" pitchFamily="34" charset="0"/>
              <a:buAutoNum type="arabicPeriod"/>
            </a:pPr>
            <a:r>
              <a:rPr lang="es-CO" altLang="es-CO" sz="2000" b="0" dirty="0">
                <a:latin typeface="Century Gothic" panose="020B0502020202020204" pitchFamily="34" charset="0"/>
              </a:rPr>
              <a:t>Usar las herramientas apropiadas y cuidar su conservación. Al terminar el trabajo dejarlas en el sitio adecuado.</a:t>
            </a:r>
          </a:p>
        </p:txBody>
      </p:sp>
      <p:sp>
        <p:nvSpPr>
          <p:cNvPr id="3" name="2 CuadroTexto">
            <a:extLst>
              <a:ext uri="{FF2B5EF4-FFF2-40B4-BE49-F238E27FC236}"/>
            </a:extLst>
          </p:cNvPr>
          <p:cNvSpPr txBox="1"/>
          <p:nvPr/>
        </p:nvSpPr>
        <p:spPr>
          <a:xfrm>
            <a:off x="1068388" y="1162050"/>
            <a:ext cx="7185025" cy="584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ctr" eaLnBrk="1" hangingPunct="1">
              <a:defRPr/>
            </a:pPr>
            <a:r>
              <a:rPr lang="es-CO" sz="3200" dirty="0">
                <a:solidFill>
                  <a:srgbClr val="C00000"/>
                </a:solidFill>
                <a:latin typeface="Century Gothic" pitchFamily="34" charset="0"/>
              </a:rPr>
              <a:t>10 REGLAS BASICAS DE SEGURIDAD </a:t>
            </a:r>
            <a:endParaRPr lang="es-ES" sz="3200" dirty="0">
              <a:solidFill>
                <a:srgbClr val="C00000"/>
              </a:solidFill>
              <a:latin typeface="Century Gothic" pitchFamily="34" charset="0"/>
            </a:endParaRPr>
          </a:p>
        </p:txBody>
      </p:sp>
      <p:pic>
        <p:nvPicPr>
          <p:cNvPr id="103428" name="Picture 5" descr="http://3.bp.blogspot.com/_hc7tzT0WSFs/S-3gxhnhTsI/AAAAAAAAAiI/PHxDENQIrrI/s1600/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971800"/>
            <a:ext cx="19018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extLst>
          </p:cNvPr>
          <p:cNvSpPr/>
          <p:nvPr/>
        </p:nvSpPr>
        <p:spPr>
          <a:xfrm>
            <a:off x="397689" y="191869"/>
            <a:ext cx="4182555" cy="646331"/>
          </a:xfrm>
          <a:prstGeom prst="rect">
            <a:avLst/>
          </a:prstGeom>
          <a:noFill/>
        </p:spPr>
        <p:txBody>
          <a:bodyPr wrap="none">
            <a:spAutoFit/>
          </a:bodyPr>
          <a:lstStyle/>
          <a:p>
            <a:pPr algn="ctr">
              <a:defRPr/>
            </a:pPr>
            <a:r>
              <a:rPr lang="es-ES" sz="3600" dirty="0">
                <a:ln w="13462">
                  <a:solidFill>
                    <a:schemeClr val="bg1"/>
                  </a:solidFill>
                  <a:prstDash val="solid"/>
                </a:ln>
                <a:solidFill>
                  <a:srgbClr val="002060"/>
                </a:solidFill>
                <a:effectLst>
                  <a:outerShdw dist="38100" dir="2700000" algn="bl" rotWithShape="0">
                    <a:schemeClr val="accent5"/>
                  </a:outerShdw>
                </a:effectLst>
                <a:latin typeface="Century Gothic" panose="020B0502020202020204" pitchFamily="34" charset="0"/>
              </a:rPr>
              <a:t>INFRAESTRUCTURA</a:t>
            </a:r>
          </a:p>
        </p:txBody>
      </p:sp>
    </p:spTree>
  </p:cSld>
  <p:clrMapOvr>
    <a:masterClrMapping/>
  </p:clrMapOvr>
  <p:transition advClick="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1 Rectángulo"/>
          <p:cNvSpPr>
            <a:spLocks noChangeArrowheads="1"/>
          </p:cNvSpPr>
          <p:nvPr/>
        </p:nvSpPr>
        <p:spPr bwMode="auto">
          <a:xfrm>
            <a:off x="395288" y="1771650"/>
            <a:ext cx="699611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CO" altLang="es-CO" sz="2000">
              <a:latin typeface="Century Gothic" panose="020B0502020202020204" pitchFamily="34" charset="0"/>
            </a:endParaRPr>
          </a:p>
          <a:p>
            <a:pPr eaLnBrk="1" hangingPunct="1">
              <a:spcBef>
                <a:spcPct val="0"/>
              </a:spcBef>
              <a:buFont typeface="Calibri" panose="020F0502020204030204" pitchFamily="34" charset="0"/>
              <a:buAutoNum type="arabicPeriod" startAt="5"/>
            </a:pPr>
            <a:r>
              <a:rPr lang="es-CO" altLang="es-CO" sz="2000" b="0">
                <a:latin typeface="Century Gothic" panose="020B0502020202020204" pitchFamily="34" charset="0"/>
              </a:rPr>
              <a:t>Todas las heridas requieren atención. Informar inmediatamente al supervisor o jefe encargado en caso de presentarse alguna de ellas.</a:t>
            </a:r>
          </a:p>
          <a:p>
            <a:pPr eaLnBrk="1" hangingPunct="1">
              <a:spcBef>
                <a:spcPct val="0"/>
              </a:spcBef>
              <a:buFont typeface="Calibri" panose="020F0502020204030204" pitchFamily="34" charset="0"/>
              <a:buAutoNum type="arabicPeriod" startAt="5"/>
            </a:pPr>
            <a:endParaRPr lang="es-CO" altLang="es-CO" sz="2000" b="0">
              <a:latin typeface="Century Gothic" panose="020B0502020202020204" pitchFamily="34" charset="0"/>
            </a:endParaRPr>
          </a:p>
          <a:p>
            <a:pPr eaLnBrk="1" hangingPunct="1">
              <a:spcBef>
                <a:spcPct val="0"/>
              </a:spcBef>
              <a:buFont typeface="Calibri" panose="020F0502020204030204" pitchFamily="34" charset="0"/>
              <a:buAutoNum type="arabicPeriod" startAt="5"/>
            </a:pPr>
            <a:r>
              <a:rPr lang="es-CO" altLang="es-CO" sz="2000" b="0">
                <a:latin typeface="Century Gothic" panose="020B0502020202020204" pitchFamily="34" charset="0"/>
              </a:rPr>
              <a:t>Utilizar en cada tarea los elementos de Protección Personal. Mantenerlos en buen estado.</a:t>
            </a:r>
          </a:p>
          <a:p>
            <a:pPr eaLnBrk="1" hangingPunct="1">
              <a:spcBef>
                <a:spcPct val="0"/>
              </a:spcBef>
              <a:buFont typeface="Calibri" panose="020F0502020204030204" pitchFamily="34" charset="0"/>
              <a:buAutoNum type="arabicPeriod" startAt="5"/>
            </a:pPr>
            <a:endParaRPr lang="es-CO" altLang="es-CO" sz="2000" b="0">
              <a:latin typeface="Century Gothic" panose="020B0502020202020204" pitchFamily="34" charset="0"/>
            </a:endParaRPr>
          </a:p>
          <a:p>
            <a:pPr eaLnBrk="1" hangingPunct="1">
              <a:spcBef>
                <a:spcPct val="0"/>
              </a:spcBef>
              <a:buFont typeface="Calibri" panose="020F0502020204030204" pitchFamily="34" charset="0"/>
              <a:buAutoNum type="arabicPeriod" startAt="5"/>
            </a:pPr>
            <a:r>
              <a:rPr lang="es-CO" altLang="es-CO" sz="2000" b="0">
                <a:latin typeface="Century Gothic" panose="020B0502020202020204" pitchFamily="34" charset="0"/>
              </a:rPr>
              <a:t>No improvisar, seguir las instrucciones y cumplir las normas.</a:t>
            </a:r>
          </a:p>
          <a:p>
            <a:pPr eaLnBrk="1" hangingPunct="1">
              <a:spcBef>
                <a:spcPct val="0"/>
              </a:spcBef>
              <a:buFont typeface="Calibri" panose="020F0502020204030204" pitchFamily="34" charset="0"/>
              <a:buAutoNum type="arabicPeriod" startAt="5"/>
            </a:pPr>
            <a:endParaRPr lang="es-CO" altLang="es-CO" sz="2000" b="0">
              <a:latin typeface="Century Gothic" panose="020B0502020202020204" pitchFamily="34" charset="0"/>
            </a:endParaRPr>
          </a:p>
          <a:p>
            <a:pPr eaLnBrk="1" hangingPunct="1">
              <a:spcBef>
                <a:spcPct val="0"/>
              </a:spcBef>
              <a:buFont typeface="Calibri" panose="020F0502020204030204" pitchFamily="34" charset="0"/>
              <a:buAutoNum type="arabicPeriod" startAt="5"/>
            </a:pPr>
            <a:r>
              <a:rPr lang="es-CO" altLang="es-CO" sz="2000" b="0">
                <a:latin typeface="Century Gothic" panose="020B0502020202020204" pitchFamily="34" charset="0"/>
              </a:rPr>
              <a:t>Prestar 100% de atención al trabajo que se está realizando. Toda actividad que se realice tiene un riesgo implícito.</a:t>
            </a:r>
          </a:p>
        </p:txBody>
      </p:sp>
      <p:sp>
        <p:nvSpPr>
          <p:cNvPr id="3" name="2 CuadroTexto">
            <a:extLst>
              <a:ext uri="{FF2B5EF4-FFF2-40B4-BE49-F238E27FC236}"/>
            </a:extLst>
          </p:cNvPr>
          <p:cNvSpPr txBox="1"/>
          <p:nvPr/>
        </p:nvSpPr>
        <p:spPr>
          <a:xfrm>
            <a:off x="1143000" y="1187450"/>
            <a:ext cx="7185025" cy="58420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ctr" eaLnBrk="1" hangingPunct="1">
              <a:defRPr/>
            </a:pPr>
            <a:r>
              <a:rPr lang="es-CO" sz="3200" dirty="0">
                <a:solidFill>
                  <a:srgbClr val="C00000"/>
                </a:solidFill>
                <a:latin typeface="Century Gothic" panose="020B0502020202020204" pitchFamily="34" charset="0"/>
              </a:rPr>
              <a:t>10 REGLAS BASICAS DE SEGURIDAD </a:t>
            </a:r>
            <a:endParaRPr lang="es-ES" sz="3200" dirty="0">
              <a:solidFill>
                <a:srgbClr val="C00000"/>
              </a:solidFill>
              <a:latin typeface="Century Gothic" panose="020B0502020202020204" pitchFamily="34" charset="0"/>
            </a:endParaRPr>
          </a:p>
        </p:txBody>
      </p:sp>
      <p:pic>
        <p:nvPicPr>
          <p:cNvPr id="104452" name="Picture 5" descr="http://image.slidesharecdn.com/normasyrecomendacionesdeseguridadlaboral-130721182531-phpapp02/95/slide-1-638.jpg?1374449279"/>
          <p:cNvPicPr>
            <a:picLocks noChangeAspect="1" noChangeArrowheads="1"/>
          </p:cNvPicPr>
          <p:nvPr/>
        </p:nvPicPr>
        <p:blipFill>
          <a:blip r:embed="rId2">
            <a:extLst>
              <a:ext uri="{28A0092B-C50C-407E-A947-70E740481C1C}">
                <a14:useLocalDpi xmlns:a14="http://schemas.microsoft.com/office/drawing/2010/main" val="0"/>
              </a:ext>
            </a:extLst>
          </a:blip>
          <a:srcRect l="11232" t="9500" r="11024" b="13673"/>
          <a:stretch>
            <a:fillRect/>
          </a:stretch>
        </p:blipFill>
        <p:spPr bwMode="auto">
          <a:xfrm>
            <a:off x="7162800" y="4191000"/>
            <a:ext cx="17462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p:cNvSpPr>
            <a:spLocks noChangeArrowheads="1"/>
          </p:cNvSpPr>
          <p:nvPr/>
        </p:nvSpPr>
        <p:spPr bwMode="auto">
          <a:xfrm>
            <a:off x="395288" y="995363"/>
            <a:ext cx="43429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CO" altLang="es-CO" sz="2000" b="0" dirty="0">
                <a:latin typeface="Century Gothic" panose="020B0502020202020204" pitchFamily="34" charset="0"/>
              </a:rPr>
              <a:t>9. Conocer los protocolos de operación y reglas de seguridad de cada máquina.</a:t>
            </a:r>
            <a:endParaRPr lang="es-ES" altLang="es-CO" sz="2000" b="0" dirty="0">
              <a:latin typeface="Century Gothic" panose="020B0502020202020204" pitchFamily="34" charset="0"/>
            </a:endParaRPr>
          </a:p>
        </p:txBody>
      </p:sp>
      <p:pic>
        <p:nvPicPr>
          <p:cNvPr id="3" name="Picture 2" descr="C:\Documents and Settings\Olga Rojas\Escritorio\seguridad\DSC003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31242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2 Grupo"/>
          <p:cNvGrpSpPr>
            <a:grpSpLocks noChangeAspect="1"/>
          </p:cNvGrpSpPr>
          <p:nvPr/>
        </p:nvGrpSpPr>
        <p:grpSpPr bwMode="auto">
          <a:xfrm>
            <a:off x="4717443" y="1214221"/>
            <a:ext cx="3609023" cy="2720975"/>
            <a:chOff x="4211960" y="260648"/>
            <a:chExt cx="4392488" cy="3312368"/>
          </a:xfrm>
        </p:grpSpPr>
        <p:pic>
          <p:nvPicPr>
            <p:cNvPr id="5" name="Picture 3" descr="C:\Documents and Settings\Olga Rojas\Escritorio\seguridad\DSC0032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8703" y="332656"/>
              <a:ext cx="4223737" cy="316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4 Llamada rectangular">
              <a:extLst>
                <a:ext uri="{FF2B5EF4-FFF2-40B4-BE49-F238E27FC236}"/>
              </a:extLst>
            </p:cNvPr>
            <p:cNvSpPr/>
            <p:nvPr/>
          </p:nvSpPr>
          <p:spPr>
            <a:xfrm>
              <a:off x="4211960" y="260648"/>
              <a:ext cx="4392488" cy="3312368"/>
            </a:xfrm>
            <a:prstGeom prst="wedgeRect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dirty="0">
                <a:latin typeface="Century Gothic" panose="020B0502020202020204" pitchFamily="34" charset="0"/>
              </a:endParaRPr>
            </a:p>
          </p:txBody>
        </p:sp>
      </p:gr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2201" y="228600"/>
            <a:ext cx="1490868" cy="457200"/>
          </a:xfrm>
          <a:prstGeom prst="rect">
            <a:avLst/>
          </a:prstGeom>
        </p:spPr>
      </p:pic>
    </p:spTree>
    <p:extLst>
      <p:ext uri="{BB962C8B-B14F-4D97-AF65-F5344CB8AC3E}">
        <p14:creationId xmlns:p14="http://schemas.microsoft.com/office/powerpoint/2010/main" val="500938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4 Rectángulo"/>
          <p:cNvSpPr>
            <a:spLocks noChangeArrowheads="1"/>
          </p:cNvSpPr>
          <p:nvPr/>
        </p:nvSpPr>
        <p:spPr bwMode="auto">
          <a:xfrm>
            <a:off x="381000" y="968375"/>
            <a:ext cx="7345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Calibri" panose="020F0502020204030204" pitchFamily="34" charset="0"/>
              <a:buAutoNum type="arabicPeriod" startAt="10"/>
            </a:pPr>
            <a:r>
              <a:rPr lang="es-CO" altLang="es-CO" sz="2000" b="0" dirty="0">
                <a:latin typeface="Century Gothic" panose="020B0502020202020204" pitchFamily="34" charset="0"/>
              </a:rPr>
              <a:t>Tener siempre presente la ubicación de las paradas de emergencia.</a:t>
            </a:r>
          </a:p>
        </p:txBody>
      </p:sp>
      <p:pic>
        <p:nvPicPr>
          <p:cNvPr id="3" name="Picture 1" descr="C:\Documents and Settings\Olga Rojas\Escritorio\seguridad\DSC00284.JPG"/>
          <p:cNvPicPr>
            <a:picLocks noChangeAspect="1" noChangeArrowheads="1"/>
          </p:cNvPicPr>
          <p:nvPr/>
        </p:nvPicPr>
        <p:blipFill>
          <a:blip r:embed="rId2" cstate="print">
            <a:extLst>
              <a:ext uri="{28A0092B-C50C-407E-A947-70E740481C1C}">
                <a14:useLocalDpi xmlns:a14="http://schemas.microsoft.com/office/drawing/2010/main" val="0"/>
              </a:ext>
            </a:extLst>
          </a:blip>
          <a:srcRect l="20000" t="26360" r="21819" b="36819"/>
          <a:stretch>
            <a:fillRect/>
          </a:stretch>
        </p:blipFill>
        <p:spPr bwMode="auto">
          <a:xfrm>
            <a:off x="914400" y="1816100"/>
            <a:ext cx="2746149"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Documents and Settings\Olga Rojas\Escritorio\seguridad\DSC00347.JPG"/>
          <p:cNvPicPr>
            <a:picLocks noChangeAspect="1" noChangeArrowheads="1"/>
          </p:cNvPicPr>
          <p:nvPr/>
        </p:nvPicPr>
        <p:blipFill>
          <a:blip r:embed="rId3" cstate="print">
            <a:extLst>
              <a:ext uri="{28A0092B-C50C-407E-A947-70E740481C1C}">
                <a14:useLocalDpi xmlns:a14="http://schemas.microsoft.com/office/drawing/2010/main" val="0"/>
              </a:ext>
            </a:extLst>
          </a:blip>
          <a:srcRect l="9001" t="24751" r="5486" b="7240"/>
          <a:stretch>
            <a:fillRect/>
          </a:stretch>
        </p:blipFill>
        <p:spPr bwMode="auto">
          <a:xfrm>
            <a:off x="3048000" y="4133850"/>
            <a:ext cx="3497611"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Documents and Settings\Olga Rojas\Escritorio\seguridad\DSC00329.JPG"/>
          <p:cNvPicPr>
            <a:picLocks noChangeAspect="1" noChangeArrowheads="1"/>
          </p:cNvPicPr>
          <p:nvPr/>
        </p:nvPicPr>
        <p:blipFill>
          <a:blip r:embed="rId4" cstate="print">
            <a:extLst>
              <a:ext uri="{28A0092B-C50C-407E-A947-70E740481C1C}">
                <a14:useLocalDpi xmlns:a14="http://schemas.microsoft.com/office/drawing/2010/main" val="0"/>
              </a:ext>
            </a:extLst>
          </a:blip>
          <a:srcRect l="19502" t="3999" r="6985" b="17992"/>
          <a:stretch>
            <a:fillRect/>
          </a:stretch>
        </p:blipFill>
        <p:spPr bwMode="auto">
          <a:xfrm>
            <a:off x="5257800" y="1750868"/>
            <a:ext cx="2966951"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5384" y="228600"/>
            <a:ext cx="1490868" cy="457200"/>
          </a:xfrm>
          <a:prstGeom prst="rect">
            <a:avLst/>
          </a:prstGeom>
        </p:spPr>
      </p:pic>
    </p:spTree>
    <p:extLst>
      <p:ext uri="{BB962C8B-B14F-4D97-AF65-F5344CB8AC3E}">
        <p14:creationId xmlns:p14="http://schemas.microsoft.com/office/powerpoint/2010/main" val="416488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a:spLocks noChangeArrowheads="1"/>
          </p:cNvSpPr>
          <p:nvPr/>
        </p:nvSpPr>
        <p:spPr bwMode="auto">
          <a:xfrm>
            <a:off x="1722800" y="543813"/>
            <a:ext cx="5083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CO" altLang="es-CO" sz="2400" dirty="0">
                <a:latin typeface="Century Gothic" panose="020B0502020202020204" pitchFamily="34" charset="0"/>
              </a:rPr>
              <a:t>APERTURA Y CIERRE DE VÁLVULAS</a:t>
            </a:r>
            <a:endParaRPr lang="es-ES" altLang="es-CO" sz="2400" dirty="0">
              <a:latin typeface="Century Gothic" panose="020B0502020202020204" pitchFamily="34" charset="0"/>
            </a:endParaRPr>
          </a:p>
        </p:txBody>
      </p:sp>
      <p:grpSp>
        <p:nvGrpSpPr>
          <p:cNvPr id="3" name="2 Grupo"/>
          <p:cNvGrpSpPr>
            <a:grpSpLocks/>
          </p:cNvGrpSpPr>
          <p:nvPr/>
        </p:nvGrpSpPr>
        <p:grpSpPr bwMode="auto">
          <a:xfrm>
            <a:off x="1302177" y="1371601"/>
            <a:ext cx="2743200" cy="4874245"/>
            <a:chOff x="1043608" y="1124744"/>
            <a:chExt cx="2520280" cy="4799801"/>
          </a:xfrm>
        </p:grpSpPr>
        <p:pic>
          <p:nvPicPr>
            <p:cNvPr id="4" name="Picture 1" descr="C:\Documents and Settings\Olga Rojas\Escritorio\seguridad\DSC00293.JPG"/>
            <p:cNvPicPr>
              <a:picLocks noChangeAspect="1" noChangeArrowheads="1"/>
            </p:cNvPicPr>
            <p:nvPr/>
          </p:nvPicPr>
          <p:blipFill>
            <a:blip r:embed="rId2" cstate="print">
              <a:extLst>
                <a:ext uri="{28A0092B-C50C-407E-A947-70E740481C1C}">
                  <a14:useLocalDpi xmlns:a14="http://schemas.microsoft.com/office/drawing/2010/main" val="0"/>
                </a:ext>
              </a:extLst>
            </a:blip>
            <a:srcRect t="11990" b="18002"/>
            <a:stretch>
              <a:fillRect/>
            </a:stretch>
          </p:blipFill>
          <p:spPr bwMode="auto">
            <a:xfrm rot="5400000">
              <a:off x="-96153" y="2264505"/>
              <a:ext cx="4799801"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Rectángulo">
              <a:extLst>
                <a:ext uri="{FF2B5EF4-FFF2-40B4-BE49-F238E27FC236}"/>
              </a:extLst>
            </p:cNvPr>
            <p:cNvSpPr/>
            <p:nvPr/>
          </p:nvSpPr>
          <p:spPr>
            <a:xfrm>
              <a:off x="2487142" y="1196699"/>
              <a:ext cx="947536" cy="371060"/>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wrap="none">
              <a:spAutoFit/>
            </a:bodyPr>
            <a:lstStyle/>
            <a:p>
              <a:pPr algn="ctr" eaLnBrk="1" hangingPunct="1">
                <a:defRPr/>
              </a:pPr>
              <a:r>
                <a:rPr lang="es-CO" sz="2000" dirty="0"/>
                <a:t>ABIERTA</a:t>
              </a:r>
              <a:endParaRPr lang="es-ES" sz="2400" dirty="0"/>
            </a:p>
          </p:txBody>
        </p:sp>
        <p:cxnSp>
          <p:nvCxnSpPr>
            <p:cNvPr id="6" name="5 Conector recto de flecha">
              <a:extLst>
                <a:ext uri="{FF2B5EF4-FFF2-40B4-BE49-F238E27FC236}"/>
              </a:extLst>
            </p:cNvPr>
            <p:cNvCxnSpPr/>
            <p:nvPr/>
          </p:nvCxnSpPr>
          <p:spPr>
            <a:xfrm flipV="1">
              <a:off x="1475695" y="1340609"/>
              <a:ext cx="0" cy="4464012"/>
            </a:xfrm>
            <a:prstGeom prst="straightConnector1">
              <a:avLst/>
            </a:prstGeom>
            <a:ln w="76200">
              <a:solidFill>
                <a:srgbClr val="C0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 name="6 Conector recto de flecha">
              <a:extLst>
                <a:ext uri="{FF2B5EF4-FFF2-40B4-BE49-F238E27FC236}"/>
              </a:extLst>
            </p:cNvPr>
            <p:cNvCxnSpPr/>
            <p:nvPr/>
          </p:nvCxnSpPr>
          <p:spPr>
            <a:xfrm flipV="1">
              <a:off x="2052276" y="1988200"/>
              <a:ext cx="143103" cy="2233418"/>
            </a:xfrm>
            <a:prstGeom prst="straightConnector1">
              <a:avLst/>
            </a:prstGeom>
            <a:ln w="76200">
              <a:solidFill>
                <a:schemeClr val="bg1"/>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grpSp>
        <p:nvGrpSpPr>
          <p:cNvPr id="8" name="7 Grupo"/>
          <p:cNvGrpSpPr>
            <a:grpSpLocks/>
          </p:cNvGrpSpPr>
          <p:nvPr/>
        </p:nvGrpSpPr>
        <p:grpSpPr bwMode="auto">
          <a:xfrm>
            <a:off x="5105400" y="1371600"/>
            <a:ext cx="2770188" cy="4842844"/>
            <a:chOff x="5508104" y="908720"/>
            <a:chExt cx="2880320" cy="4799801"/>
          </a:xfrm>
        </p:grpSpPr>
        <p:pic>
          <p:nvPicPr>
            <p:cNvPr id="9" name="Picture 2" descr="C:\Documents and Settings\Olga Rojas\Escritorio\seguridad\DSC00294.JPG"/>
            <p:cNvPicPr>
              <a:picLocks noChangeAspect="1" noChangeArrowheads="1"/>
            </p:cNvPicPr>
            <p:nvPr/>
          </p:nvPicPr>
          <p:blipFill>
            <a:blip r:embed="rId3" cstate="print">
              <a:extLst>
                <a:ext uri="{28A0092B-C50C-407E-A947-70E740481C1C}">
                  <a14:useLocalDpi xmlns:a14="http://schemas.microsoft.com/office/drawing/2010/main" val="0"/>
                </a:ext>
              </a:extLst>
            </a:blip>
            <a:srcRect t="9990" b="10001"/>
            <a:stretch>
              <a:fillRect/>
            </a:stretch>
          </p:blipFill>
          <p:spPr bwMode="auto">
            <a:xfrm rot="5400000">
              <a:off x="4548363" y="1868461"/>
              <a:ext cx="479980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9 Rectángulo">
              <a:extLst>
                <a:ext uri="{FF2B5EF4-FFF2-40B4-BE49-F238E27FC236}"/>
              </a:extLst>
            </p:cNvPr>
            <p:cNvSpPr/>
            <p:nvPr/>
          </p:nvSpPr>
          <p:spPr>
            <a:xfrm>
              <a:off x="7220999" y="980675"/>
              <a:ext cx="1092386" cy="355541"/>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wrap="none">
              <a:spAutoFit/>
            </a:bodyPr>
            <a:lstStyle/>
            <a:p>
              <a:pPr algn="ctr" eaLnBrk="1" hangingPunct="1">
                <a:defRPr/>
              </a:pPr>
              <a:r>
                <a:rPr lang="es-CO" sz="2000" dirty="0"/>
                <a:t>CERRADA</a:t>
              </a:r>
              <a:endParaRPr lang="es-ES" dirty="0"/>
            </a:p>
          </p:txBody>
        </p:sp>
        <p:cxnSp>
          <p:nvCxnSpPr>
            <p:cNvPr id="11" name="10 Conector recto de flecha">
              <a:extLst>
                <a:ext uri="{FF2B5EF4-FFF2-40B4-BE49-F238E27FC236}"/>
              </a:extLst>
            </p:cNvPr>
            <p:cNvCxnSpPr/>
            <p:nvPr/>
          </p:nvCxnSpPr>
          <p:spPr>
            <a:xfrm flipV="1">
              <a:off x="6156031" y="1124585"/>
              <a:ext cx="0" cy="4464012"/>
            </a:xfrm>
            <a:prstGeom prst="straightConnector1">
              <a:avLst/>
            </a:prstGeom>
            <a:ln w="76200">
              <a:solidFill>
                <a:srgbClr val="C00000"/>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 name="11 Conector recto de flecha">
              <a:extLst>
                <a:ext uri="{FF2B5EF4-FFF2-40B4-BE49-F238E27FC236}"/>
              </a:extLst>
            </p:cNvPr>
            <p:cNvCxnSpPr/>
            <p:nvPr/>
          </p:nvCxnSpPr>
          <p:spPr>
            <a:xfrm>
              <a:off x="6516793" y="3384808"/>
              <a:ext cx="1655174" cy="0"/>
            </a:xfrm>
            <a:prstGeom prst="straightConnector1">
              <a:avLst/>
            </a:prstGeom>
            <a:ln w="76200">
              <a:solidFill>
                <a:schemeClr val="bg1"/>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4408" y="198976"/>
            <a:ext cx="1587463" cy="486823"/>
          </a:xfrm>
          <a:prstGeom prst="rect">
            <a:avLst/>
          </a:prstGeom>
        </p:spPr>
      </p:pic>
    </p:spTree>
    <p:extLst>
      <p:ext uri="{BB962C8B-B14F-4D97-AF65-F5344CB8AC3E}">
        <p14:creationId xmlns:p14="http://schemas.microsoft.com/office/powerpoint/2010/main" val="925228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extLst>
          </p:cNvPr>
          <p:cNvSpPr txBox="1">
            <a:spLocks noChangeArrowheads="1"/>
          </p:cNvSpPr>
          <p:nvPr/>
        </p:nvSpPr>
        <p:spPr bwMode="auto">
          <a:xfrm>
            <a:off x="914400" y="1905000"/>
            <a:ext cx="76327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s-CO"/>
            </a:defPPr>
            <a:lvl1pPr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1pPr>
            <a:lvl2pPr marL="4572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2pPr>
            <a:lvl3pPr marL="9144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3pPr>
            <a:lvl4pPr marL="13716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4pPr>
            <a:lvl5pPr marL="1828800" algn="l" rtl="0" eaLnBrk="0" fontAlgn="base" hangingPunct="0">
              <a:spcBef>
                <a:spcPct val="0"/>
              </a:spcBef>
              <a:spcAft>
                <a:spcPct val="0"/>
              </a:spcAft>
              <a:defRPr kern="1200">
                <a:solidFill>
                  <a:schemeClr val="tx1"/>
                </a:solidFill>
                <a:latin typeface="Impact" panose="020B0806030902050204" pitchFamily="34" charset="0"/>
                <a:ea typeface="+mn-ea"/>
                <a:cs typeface="+mn-cs"/>
              </a:defRPr>
            </a:lvl5pPr>
            <a:lvl6pPr marL="2286000" algn="l" defTabSz="914400" rtl="0" eaLnBrk="1" latinLnBrk="0" hangingPunct="1">
              <a:defRPr kern="1200">
                <a:solidFill>
                  <a:schemeClr val="tx1"/>
                </a:solidFill>
                <a:latin typeface="Impact" panose="020B0806030902050204" pitchFamily="34" charset="0"/>
                <a:ea typeface="+mn-ea"/>
                <a:cs typeface="+mn-cs"/>
              </a:defRPr>
            </a:lvl6pPr>
            <a:lvl7pPr marL="2743200" algn="l" defTabSz="914400" rtl="0" eaLnBrk="1" latinLnBrk="0" hangingPunct="1">
              <a:defRPr kern="1200">
                <a:solidFill>
                  <a:schemeClr val="tx1"/>
                </a:solidFill>
                <a:latin typeface="Impact" panose="020B0806030902050204" pitchFamily="34" charset="0"/>
                <a:ea typeface="+mn-ea"/>
                <a:cs typeface="+mn-cs"/>
              </a:defRPr>
            </a:lvl7pPr>
            <a:lvl8pPr marL="3200400" algn="l" defTabSz="914400" rtl="0" eaLnBrk="1" latinLnBrk="0" hangingPunct="1">
              <a:defRPr kern="1200">
                <a:solidFill>
                  <a:schemeClr val="tx1"/>
                </a:solidFill>
                <a:latin typeface="Impact" panose="020B0806030902050204" pitchFamily="34" charset="0"/>
                <a:ea typeface="+mn-ea"/>
                <a:cs typeface="+mn-cs"/>
              </a:defRPr>
            </a:lvl8pPr>
            <a:lvl9pPr marL="3657600" algn="l" defTabSz="914400" rtl="0" eaLnBrk="1" latinLnBrk="0" hangingPunct="1">
              <a:defRPr kern="1200">
                <a:solidFill>
                  <a:schemeClr val="tx1"/>
                </a:solidFill>
                <a:latin typeface="Impact" panose="020B0806030902050204" pitchFamily="34" charset="0"/>
                <a:ea typeface="+mn-ea"/>
                <a:cs typeface="+mn-cs"/>
              </a:defRPr>
            </a:lvl9pPr>
          </a:lstStyle>
          <a:p>
            <a:pPr algn="ctr" eaLnBrk="1" hangingPunct="1">
              <a:defRPr/>
            </a:pPr>
            <a:r>
              <a:rPr kumimoji="1" lang="es-419" altLang="es-CO" sz="7200" u="sng" dirty="0">
                <a:solidFill>
                  <a:srgbClr val="FF6600"/>
                </a:solidFill>
                <a:effectLst>
                  <a:outerShdw blurRad="38100" dist="38100" dir="2700000" algn="tl">
                    <a:srgbClr val="000000">
                      <a:alpha val="43137"/>
                    </a:srgbClr>
                  </a:outerShdw>
                </a:effectLst>
              </a:rPr>
              <a:t>“LINCO, la primera opción</a:t>
            </a:r>
            <a:r>
              <a:rPr kumimoji="1" lang="es-CO" altLang="es-CO" sz="6000" u="sng" dirty="0">
                <a:solidFill>
                  <a:srgbClr val="FF6600"/>
                </a:solidFill>
                <a:effectLst>
                  <a:outerShdw blurRad="38100" dist="38100" dir="2700000" algn="tl">
                    <a:srgbClr val="000000">
                      <a:alpha val="43137"/>
                    </a:srgbClr>
                  </a:outerShdw>
                </a:effectLst>
              </a:rPr>
              <a:t>.</a:t>
            </a:r>
            <a:r>
              <a:rPr kumimoji="1" lang="es-419" altLang="es-CO" sz="6000" u="sng" dirty="0">
                <a:solidFill>
                  <a:srgbClr val="FF6600"/>
                </a:solidFill>
                <a:effectLst>
                  <a:outerShdw blurRad="38100" dist="38100" dir="2700000" algn="tl">
                    <a:srgbClr val="000000">
                      <a:alpha val="43137"/>
                    </a:srgbClr>
                  </a:outerShdw>
                </a:effectLst>
              </a:rPr>
              <a:t>”</a:t>
            </a:r>
            <a:endParaRPr kumimoji="1" lang="es-ES" altLang="es-CO" sz="6000" u="sng" dirty="0">
              <a:solidFill>
                <a:srgbClr val="FF6600"/>
              </a:solidFill>
              <a:effectLst>
                <a:outerShdw blurRad="38100" dist="38100" dir="2700000" algn="tl">
                  <a:srgbClr val="000000">
                    <a:alpha val="43137"/>
                  </a:srgbClr>
                </a:outerShdw>
              </a:effectLst>
            </a:endParaRPr>
          </a:p>
        </p:txBody>
      </p:sp>
      <p:sp>
        <p:nvSpPr>
          <p:cNvPr id="3" name="12 CuadroTexto"/>
          <p:cNvSpPr txBox="1">
            <a:spLocks noChangeArrowheads="1"/>
          </p:cNvSpPr>
          <p:nvPr/>
        </p:nvSpPr>
        <p:spPr bwMode="auto">
          <a:xfrm>
            <a:off x="2590800" y="5095875"/>
            <a:ext cx="45720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CO" sz="2800" b="0" i="1" dirty="0">
                <a:solidFill>
                  <a:srgbClr val="E1491F"/>
                </a:solidFill>
              </a:rPr>
              <a:t>BIENVENIDOS.</a:t>
            </a:r>
          </a:p>
          <a:p>
            <a:pPr algn="ctr" eaLnBrk="1" hangingPunct="1">
              <a:spcBef>
                <a:spcPct val="0"/>
              </a:spcBef>
              <a:buFontTx/>
              <a:buNone/>
            </a:pPr>
            <a:endParaRPr lang="es-ES_tradnl" altLang="es-CO" sz="2000" b="0" i="1" dirty="0">
              <a:solidFill>
                <a:srgbClr val="E1491F"/>
              </a:solidFill>
            </a:endParaRPr>
          </a:p>
          <a:p>
            <a:pPr algn="ctr" eaLnBrk="1" hangingPunct="1">
              <a:spcBef>
                <a:spcPct val="0"/>
              </a:spcBef>
              <a:buFontTx/>
              <a:buNone/>
            </a:pPr>
            <a:r>
              <a:rPr lang="es-ES_tradnl" altLang="es-CO" sz="2000" b="0" i="1" dirty="0">
                <a:solidFill>
                  <a:srgbClr val="E1491F"/>
                </a:solidFill>
              </a:rPr>
              <a:t> “NO OLVIDE RECLAMAR SUS FUNCIONES”</a:t>
            </a:r>
            <a:endParaRPr lang="es-ES" altLang="es-CO" sz="2000" b="0" i="1" dirty="0">
              <a:solidFill>
                <a:srgbClr val="E1491F"/>
              </a:solidFill>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304800"/>
            <a:ext cx="1699592" cy="521209"/>
          </a:xfrm>
          <a:prstGeom prst="rect">
            <a:avLst/>
          </a:prstGeom>
        </p:spPr>
      </p:pic>
    </p:spTree>
    <p:extLst>
      <p:ext uri="{BB962C8B-B14F-4D97-AF65-F5344CB8AC3E}">
        <p14:creationId xmlns:p14="http://schemas.microsoft.com/office/powerpoint/2010/main" val="3996014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a 12">
            <a:extLst>
              <a:ext uri="{FF2B5EF4-FFF2-40B4-BE49-F238E27FC236}"/>
            </a:extLst>
          </p:cNvPr>
          <p:cNvGraphicFramePr/>
          <p:nvPr>
            <p:extLst>
              <p:ext uri="{D42A27DB-BD31-4B8C-83A1-F6EECF244321}">
                <p14:modId xmlns:p14="http://schemas.microsoft.com/office/powerpoint/2010/main" val="2772640591"/>
              </p:ext>
            </p:extLst>
          </p:nvPr>
        </p:nvGraphicFramePr>
        <p:xfrm>
          <a:off x="208856" y="772086"/>
          <a:ext cx="8330590" cy="6085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339" name="3 CuadroTexto"/>
          <p:cNvSpPr txBox="1">
            <a:spLocks noChangeArrowheads="1"/>
          </p:cNvSpPr>
          <p:nvPr/>
        </p:nvSpPr>
        <p:spPr bwMode="auto">
          <a:xfrm>
            <a:off x="237289" y="228600"/>
            <a:ext cx="17256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es-CO" altLang="es-CO" sz="3600" b="0" u="sng" dirty="0">
                <a:solidFill>
                  <a:srgbClr val="FF6600"/>
                </a:solidFill>
                <a:latin typeface="Impact" panose="020B0806030902050204" pitchFamily="34" charset="0"/>
              </a:rPr>
              <a:t>O</a:t>
            </a:r>
            <a:r>
              <a:rPr kumimoji="1" lang="es-CO" altLang="es-CO" sz="2800" b="0" u="sng" dirty="0">
                <a:solidFill>
                  <a:srgbClr val="FF6600"/>
                </a:solidFill>
                <a:latin typeface="Impact" panose="020B0806030902050204" pitchFamily="34" charset="0"/>
              </a:rPr>
              <a:t>bjetivos:</a:t>
            </a:r>
            <a:endParaRPr kumimoji="1" lang="es-ES" altLang="es-CO" sz="2800" b="0" u="sng" dirty="0">
              <a:solidFill>
                <a:srgbClr val="FF6600"/>
              </a:solidFill>
              <a:latin typeface="Impact" panose="020B0806030902050204" pitchFamily="34" charset="0"/>
            </a:endParaRPr>
          </a:p>
        </p:txBody>
      </p:sp>
    </p:spTree>
  </p:cSld>
  <p:clrMapOvr>
    <a:masterClrMapping/>
  </p:clrMapOvr>
  <p:transition advClick="0">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41 CuadroTexto"/>
          <p:cNvSpPr txBox="1">
            <a:spLocks noChangeArrowheads="1"/>
          </p:cNvSpPr>
          <p:nvPr/>
        </p:nvSpPr>
        <p:spPr bwMode="auto">
          <a:xfrm>
            <a:off x="367352" y="609600"/>
            <a:ext cx="441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CO" sz="2400" dirty="0" smtClean="0">
                <a:solidFill>
                  <a:srgbClr val="FF6600"/>
                </a:solidFill>
                <a:latin typeface="Arial Black" panose="020B0A04020102020204" pitchFamily="34" charset="0"/>
              </a:rPr>
              <a:t>NUESTRA MARCA:</a:t>
            </a:r>
            <a:endParaRPr lang="es-ES" altLang="es-CO" sz="1800" dirty="0">
              <a:solidFill>
                <a:srgbClr val="FF6600"/>
              </a:solidFill>
              <a:latin typeface="Arial Black" panose="020B0A04020102020204" pitchFamily="34" charset="0"/>
            </a:endParaRPr>
          </a:p>
        </p:txBody>
      </p:sp>
      <p:pic>
        <p:nvPicPr>
          <p:cNvPr id="3" name="Imagen 1"/>
          <p:cNvPicPr>
            <a:picLocks noChangeAspect="1" noChangeArrowheads="1"/>
          </p:cNvPicPr>
          <p:nvPr/>
        </p:nvPicPr>
        <p:blipFill>
          <a:blip r:embed="rId2">
            <a:extLst>
              <a:ext uri="{28A0092B-C50C-407E-A947-70E740481C1C}">
                <a14:useLocalDpi xmlns:a14="http://schemas.microsoft.com/office/drawing/2010/main" val="0"/>
              </a:ext>
            </a:extLst>
          </a:blip>
          <a:srcRect l="26666" t="34001" r="39166" b="23332"/>
          <a:stretch>
            <a:fillRect/>
          </a:stretch>
        </p:blipFill>
        <p:spPr bwMode="auto">
          <a:xfrm>
            <a:off x="2375990" y="1219200"/>
            <a:ext cx="3491410" cy="272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42 Rectángulo"/>
          <p:cNvSpPr>
            <a:spLocks noChangeArrowheads="1"/>
          </p:cNvSpPr>
          <p:nvPr/>
        </p:nvSpPr>
        <p:spPr bwMode="auto">
          <a:xfrm>
            <a:off x="381000" y="3962400"/>
            <a:ext cx="8382000" cy="1754188"/>
          </a:xfrm>
          <a:prstGeom prst="rect">
            <a:avLst/>
          </a:prstGeom>
          <a:noFill/>
          <a:ln w="9525">
            <a:solidFill>
              <a:srgbClr val="FF6600"/>
            </a:solidFill>
            <a:prstDash val="lg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CO" altLang="es-CO" sz="1800" dirty="0">
                <a:solidFill>
                  <a:srgbClr val="000066"/>
                </a:solidFill>
                <a:latin typeface="Century Gothic" panose="020B0502020202020204" pitchFamily="34" charset="0"/>
              </a:rPr>
              <a:t>LINCO S.A.S</a:t>
            </a:r>
            <a:r>
              <a:rPr lang="es-CO" altLang="es-CO" sz="1800" b="0" dirty="0">
                <a:solidFill>
                  <a:srgbClr val="000066"/>
                </a:solidFill>
                <a:latin typeface="Century Gothic" panose="020B0502020202020204" pitchFamily="34" charset="0"/>
              </a:rPr>
              <a:t> desarrolla el proceso de “</a:t>
            </a:r>
            <a:r>
              <a:rPr lang="es-CO" altLang="es-CO" sz="1800" dirty="0">
                <a:solidFill>
                  <a:srgbClr val="000066"/>
                </a:solidFill>
                <a:latin typeface="Century Gothic" panose="020B0502020202020204" pitchFamily="34" charset="0"/>
              </a:rPr>
              <a:t>ALIMENTOS</a:t>
            </a:r>
            <a:r>
              <a:rPr lang="es-CO" altLang="es-CO" sz="1800" b="0" dirty="0">
                <a:solidFill>
                  <a:srgbClr val="000066"/>
                </a:solidFill>
                <a:latin typeface="Century Gothic" panose="020B0502020202020204" pitchFamily="34" charset="0"/>
              </a:rPr>
              <a:t>” por intermedio de su marca Makú.</a:t>
            </a:r>
          </a:p>
          <a:p>
            <a:pPr eaLnBrk="1" hangingPunct="1">
              <a:spcBef>
                <a:spcPct val="0"/>
              </a:spcBef>
              <a:buFontTx/>
              <a:buNone/>
            </a:pPr>
            <a:endParaRPr lang="es-CO" altLang="es-CO" sz="1800" b="0" dirty="0">
              <a:solidFill>
                <a:srgbClr val="000066"/>
              </a:solidFill>
              <a:latin typeface="Century Gothic" panose="020B0502020202020204" pitchFamily="34" charset="0"/>
            </a:endParaRPr>
          </a:p>
          <a:p>
            <a:pPr algn="ctr" eaLnBrk="1" hangingPunct="1">
              <a:spcBef>
                <a:spcPct val="0"/>
              </a:spcBef>
              <a:buFontTx/>
              <a:buNone/>
            </a:pPr>
            <a:r>
              <a:rPr lang="es-CO" altLang="es-CO" sz="1800" dirty="0">
                <a:solidFill>
                  <a:srgbClr val="800000"/>
                </a:solidFill>
                <a:latin typeface="Century Gothic" panose="020B0502020202020204" pitchFamily="34" charset="0"/>
              </a:rPr>
              <a:t>Makú-</a:t>
            </a:r>
            <a:r>
              <a:rPr lang="es-ES" altLang="es-CO" sz="1800" b="0" dirty="0">
                <a:solidFill>
                  <a:srgbClr val="000066"/>
                </a:solidFill>
                <a:latin typeface="Century Gothic" panose="020B0502020202020204" pitchFamily="34" charset="0"/>
              </a:rPr>
              <a:t>brinda al cliente alimentos de la mejor calidad, a un precio justo, bajo estándares de sanidad y buen servicio.</a:t>
            </a:r>
          </a:p>
          <a:p>
            <a:pPr algn="just" eaLnBrk="1" hangingPunct="1">
              <a:spcBef>
                <a:spcPct val="0"/>
              </a:spcBef>
              <a:buFontTx/>
              <a:buNone/>
            </a:pPr>
            <a:endParaRPr lang="es-CO" altLang="es-CO" sz="1800" b="0" dirty="0">
              <a:latin typeface="Century Gothic" panose="020B0502020202020204" pitchFamily="34" charset="0"/>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9398" y="308514"/>
            <a:ext cx="1963602" cy="602172"/>
          </a:xfrm>
          <a:prstGeom prst="rect">
            <a:avLst/>
          </a:prstGeom>
        </p:spPr>
      </p:pic>
    </p:spTree>
    <p:extLst>
      <p:ext uri="{BB962C8B-B14F-4D97-AF65-F5344CB8AC3E}">
        <p14:creationId xmlns:p14="http://schemas.microsoft.com/office/powerpoint/2010/main" val="641825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15775</TotalTime>
  <Words>4985</Words>
  <Application>Microsoft Office PowerPoint</Application>
  <PresentationFormat>Presentación en pantalla (4:3)</PresentationFormat>
  <Paragraphs>637</Paragraphs>
  <Slides>75</Slides>
  <Notes>5</Notes>
  <HiddenSlides>0</HiddenSlides>
  <MMClips>0</MMClips>
  <ScaleCrop>false</ScaleCrop>
  <HeadingPairs>
    <vt:vector size="6" baseType="variant">
      <vt:variant>
        <vt:lpstr>Fuentes usadas</vt:lpstr>
      </vt:variant>
      <vt:variant>
        <vt:i4>19</vt:i4>
      </vt:variant>
      <vt:variant>
        <vt:lpstr>Tema</vt:lpstr>
      </vt:variant>
      <vt:variant>
        <vt:i4>1</vt:i4>
      </vt:variant>
      <vt:variant>
        <vt:lpstr>Títulos de diapositiva</vt:lpstr>
      </vt:variant>
      <vt:variant>
        <vt:i4>75</vt:i4>
      </vt:variant>
    </vt:vector>
  </HeadingPairs>
  <TitlesOfParts>
    <vt:vector size="95" baseType="lpstr">
      <vt:lpstr>Aharoni</vt:lpstr>
      <vt:lpstr>Arial</vt:lpstr>
      <vt:lpstr>Arial Black</vt:lpstr>
      <vt:lpstr>Bahnschrift Light</vt:lpstr>
      <vt:lpstr>Bauhaus 93</vt:lpstr>
      <vt:lpstr>Berlin Sans FB Demi</vt:lpstr>
      <vt:lpstr>Bradley Hand ITC</vt:lpstr>
      <vt:lpstr>Calibri</vt:lpstr>
      <vt:lpstr>Calibri Light</vt:lpstr>
      <vt:lpstr>Cataneo BT</vt:lpstr>
      <vt:lpstr>Century Gothic</vt:lpstr>
      <vt:lpstr>Chiller</vt:lpstr>
      <vt:lpstr>Comic Sans MS</vt:lpstr>
      <vt:lpstr>Courier New</vt:lpstr>
      <vt:lpstr>Futura Bk BT</vt:lpstr>
      <vt:lpstr>Impact</vt:lpstr>
      <vt:lpstr>Mistral</vt:lpstr>
      <vt:lpstr>Times New Roman</vt:lpstr>
      <vt:lpstr>Wingdings</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 DE GESTION DE RESIDUOS SOLIDOS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Daniela Galvis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Daniela Galvis</dc:creator>
  <cp:lastModifiedBy>Silvia Fernanda Vargas Pabón</cp:lastModifiedBy>
  <cp:revision>958</cp:revision>
  <cp:lastPrinted>2019-05-09T19:28:09Z</cp:lastPrinted>
  <dcterms:created xsi:type="dcterms:W3CDTF">2007-01-31T23:38:55Z</dcterms:created>
  <dcterms:modified xsi:type="dcterms:W3CDTF">2019-09-26T12:53:00Z</dcterms:modified>
</cp:coreProperties>
</file>